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22" r:id="rId5"/>
  </p:sldMasterIdLst>
  <p:notesMasterIdLst>
    <p:notesMasterId r:id="rId32"/>
  </p:notesMasterIdLst>
  <p:sldIdLst>
    <p:sldId id="256" r:id="rId6"/>
    <p:sldId id="284" r:id="rId7"/>
    <p:sldId id="257" r:id="rId8"/>
    <p:sldId id="282" r:id="rId9"/>
    <p:sldId id="283" r:id="rId10"/>
    <p:sldId id="295" r:id="rId11"/>
    <p:sldId id="258" r:id="rId12"/>
    <p:sldId id="285" r:id="rId13"/>
    <p:sldId id="286" r:id="rId14"/>
    <p:sldId id="288" r:id="rId15"/>
    <p:sldId id="289" r:id="rId16"/>
    <p:sldId id="292" r:id="rId17"/>
    <p:sldId id="291" r:id="rId18"/>
    <p:sldId id="290" r:id="rId19"/>
    <p:sldId id="287" r:id="rId20"/>
    <p:sldId id="261" r:id="rId21"/>
    <p:sldId id="266" r:id="rId22"/>
    <p:sldId id="293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8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5ECA6C-C306-B2B0-51E6-584070E2CEBA}" v="576" dt="2025-06-05T18:32:55.534"/>
    <p1510:client id="{4C46FCC4-B6B5-38D4-ED50-3321817DB4DA}" v="137" dt="2025-06-05T05:48:42.861"/>
    <p1510:client id="{58301C63-3D46-49A3-93F9-A6E11DCAEE0A}" v="878" dt="2025-06-05T18:01:00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0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AF253-B4B4-4F0C-86B5-CAE4F132CAC6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1FA93-CE7E-4ED2-B9FB-8CE2F4A34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87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1FA93-CE7E-4ED2-B9FB-8CE2F4A340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6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1FA93-CE7E-4ED2-B9FB-8CE2F4A340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5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27B14-F915-6554-3923-5A9B1913B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1910E3-5E6B-C468-C3E0-5578FEE3B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91857-8928-CB0D-C780-CAC561A3AD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98748-323B-2732-0363-A85816219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1FA93-CE7E-4ED2-B9FB-8CE2F4A340A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4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1FA93-CE7E-4ED2-B9FB-8CE2F4A340A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94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3FFC6-B423-00CB-6A02-B92A3EDE5E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FD4E6-5362-E8CD-6D42-445E17CED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64ABE-2B2C-4C23-3477-F41D53C18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0CCBB-72A2-5994-C816-C5DE1DF4C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77286-3708-967C-FE2B-5DEF8B2A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81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0DCF-8DEE-70AF-22A2-D9E040471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6559B4-320F-8545-7924-BB42B6DB5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E4312-129D-7081-2C13-034454C28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6CD3D-8CCD-2B54-3662-881421C2D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5960A-727B-E0B7-92FC-9E3F03248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67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D715ED-5EDD-D044-B7A6-971AE20EE8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A6449-BE6C-26E2-C97D-688D26449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19940-D378-931E-1192-13458D1F0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695BC-CDE3-EB5A-5FB2-84D752257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9CF87-F61D-2B4E-6D49-FC1D1180A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61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CF408-D36F-80A2-0CAB-AC1005665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EDC77-1974-98A5-5C10-6B3884ACC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AFD5F-4C2D-EADA-F5CE-738F6054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AADB4-E125-A7BE-DB2E-5396ADEDA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13E5-FBB5-6CE7-EECE-B178074C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37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CFFC2-6115-A8D3-D744-7F7B8559C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B080C-BFC6-0067-42F1-E72B1451F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7C2AB-A875-32F4-DD26-A0470211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C4CD2-D298-5A9C-3519-5BF17FBCF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F7F4D-5077-B91E-EB09-C9791AC89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8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89AA7-EF75-E125-25B2-E5F8AF58C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093C4-765A-7A05-1388-A57543489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32443-7EAA-A5DE-50FF-922C14CA9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9F48D-8114-02A1-828B-0CE48BC4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E3B66-D8EA-33A6-70D8-5D5C29E5A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9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3990-2A31-2D94-C2C3-182F9BA7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09EA0-ED7E-A920-89DB-34C3DDDD76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415233-64D9-CF79-0114-BC322A743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239A2-6143-5DA0-8AC2-4A4F257FA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E342B-9654-7F98-B86B-C996019B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D7E952-490D-A418-656E-23252C88D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3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2AE9C-AEE0-D913-F4AD-1F5EC1E30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21DA7F-5878-2146-593B-CC86B902D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BB36C-BBA7-D2C9-B4F7-E45F61F07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9565D3-09ED-3D12-E247-9B759E256B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1C4D48-ABC1-413B-B7A3-753F31920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5ACF93-07F4-67BA-752E-9D65F941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AA6565-F2DD-089F-C382-8C8C6CAF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3737CD-C68F-DF12-5276-D1CCB026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23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46EF3-7DDB-E542-BCA5-F5B4BB4F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6FF37C-B0CD-EFFC-5F83-E216759BC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BAF47C-6B46-1D48-ADFA-CB9E8D8FD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D3EA32-1DF4-D87B-E4F4-28C212B9D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53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44E5E6-426B-2DF1-83E4-9CAD7C2A0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D0755E-1A72-3AD8-4346-70935A061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698BAA-D21B-6559-E303-9B653DFB7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3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2B89B-8DFC-AB4C-84D6-44664147D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3761B-263A-D18C-AC65-326596CD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4029B0-F1C4-2EA0-E563-ED3A6AED1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052B9-7A0F-BCF7-D432-FD69658FA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87C05-F34A-4758-DA35-8B6D5DD7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E191F-F2DE-61F8-6C11-9418F449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1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8767A-2CC3-94BB-1532-2CABFB118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368721-0AA9-9C90-B6E9-E1861E534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AA977E-EC7D-80AD-6795-F658D09C9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EC1502-BC87-B38A-41F6-72E897CBF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2B80AC-284A-E935-A1E0-4044ADBCC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61121-DB17-DC9E-BB42-0A509CBD2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17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75EF9-01E2-11A0-EB07-8233B947F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6C7F5-B82C-84D4-295E-639AFB90A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9977C-28AC-8672-8DF8-A8D8B62BEF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9C87D4-447C-4275-ABBF-EAE8C7A02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74A80-11F7-ED4E-D4AD-397EDC0B7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96DA8-D802-84B5-7078-6BBDDEE8A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275342-367C-4BA2-8DED-A18EC98CA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9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9109AE-DC24-D348-F89D-FD278820C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37BD1-4297-5432-CCE0-16631519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B6517-8389-1733-9106-DEBF74AF6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A38F49-B3E2-4BF0-BEC7-C30D34ABBB8D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E9557-07D3-84C7-57BC-279AD0760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4FAF8-DE1C-9188-42DD-1A191D874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5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tags" Target="../tags/tag20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26.png"/><Relationship Id="rId5" Type="http://schemas.openxmlformats.org/officeDocument/2006/relationships/tags" Target="../tags/tag23.xml"/><Relationship Id="rId15" Type="http://schemas.openxmlformats.org/officeDocument/2006/relationships/image" Target="../media/image30.png"/><Relationship Id="rId10" Type="http://schemas.openxmlformats.org/officeDocument/2006/relationships/slideLayout" Target="../slideLayouts/slideLayout2.xml"/><Relationship Id="rId19" Type="http://schemas.openxmlformats.org/officeDocument/2006/relationships/image" Target="../media/image34.png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5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C596D-56C2-894A-7671-071851199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35974" y="266956"/>
            <a:ext cx="12663948" cy="2387600"/>
          </a:xfrm>
        </p:spPr>
        <p:txBody>
          <a:bodyPr>
            <a:normAutofit/>
          </a:bodyPr>
          <a:lstStyle/>
          <a:p>
            <a:r>
              <a:rPr lang="en-US" sz="4400"/>
              <a:t>Transportation</a:t>
            </a:r>
            <a:r>
              <a:rPr lang="en-US" sz="4800"/>
              <a:t> cost and contraction coefficient for channels on von Neumann algebras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89E58-1E13-607D-DC12-BC2F8E96F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6851" y="2913780"/>
            <a:ext cx="9144000" cy="1655762"/>
          </a:xfrm>
        </p:spPr>
        <p:txBody>
          <a:bodyPr/>
          <a:lstStyle/>
          <a:p>
            <a:r>
              <a:rPr lang="en-US"/>
              <a:t>Peixue Wu</a:t>
            </a:r>
          </a:p>
          <a:p>
            <a:r>
              <a:rPr lang="en-US"/>
              <a:t>Institute for Quantum Computing, University of Waterloo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548586-554C-3ED5-D5DB-6194D4069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1" y="2948249"/>
            <a:ext cx="1678568" cy="12551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05F16A-A29D-61DC-C1A0-9F538340258B}"/>
              </a:ext>
            </a:extLst>
          </p:cNvPr>
          <p:cNvSpPr txBox="1"/>
          <p:nvPr/>
        </p:nvSpPr>
        <p:spPr>
          <a:xfrm>
            <a:off x="3913465" y="5974237"/>
            <a:ext cx="73613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/>
              <a:t>Joint work with Roy Araiza and Marius Junge</a:t>
            </a:r>
          </a:p>
          <a:p>
            <a:r>
              <a:rPr lang="en-US"/>
              <a:t>       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B3C6AD-B62D-93D4-F3C9-46168B7E262A}"/>
              </a:ext>
            </a:extLst>
          </p:cNvPr>
          <p:cNvSpPr txBox="1"/>
          <p:nvPr/>
        </p:nvSpPr>
        <p:spPr>
          <a:xfrm>
            <a:off x="3519181" y="4891420"/>
            <a:ext cx="7139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In Honor of the Retirement of Professor Vern Paulsen</a:t>
            </a:r>
          </a:p>
        </p:txBody>
      </p:sp>
      <p:pic>
        <p:nvPicPr>
          <p:cNvPr id="7" name="Picture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53DE22C7-3BD6-0694-DEB4-B77D72ED2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896" y="4770043"/>
            <a:ext cx="2029234" cy="202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79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ADBAC-89D4-7B94-7980-4147BA358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5D0F-4B2E-BE62-C8B8-ED88F3A10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088" y="-37546"/>
            <a:ext cx="10515600" cy="1325563"/>
          </a:xfrm>
        </p:spPr>
        <p:txBody>
          <a:bodyPr/>
          <a:lstStyle/>
          <a:p>
            <a:r>
              <a:rPr lang="en-US"/>
              <a:t>Completely bounded version</a:t>
            </a:r>
          </a:p>
        </p:txBody>
      </p:sp>
      <p:pic>
        <p:nvPicPr>
          <p:cNvPr id="4" name="Picture 3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\begin{align*}&#10;  &amp;\Cost_{L}^{cb}(\Phi):=&#10;    \sup_{n\ge 1}\;&#10;    \sup_{\substack{x=x^{*}\in\mb M_{n}(\mc A)\\|||x|||_{L^{(n)}}\le 1}}&#10;    \bigl\|\Phi^{(n)}(x)-x\bigr\|_{op},&#10;  \\&#10;  &amp;\Lip_{L}^{cb}(\Phi):=&#10;    \sup_{n\ge 1}\;&#10;    \sup_{\substack{x=x^{*}\in\mb M_{n}(\mc A)\\|||x|||_{L^{(n)}}\le 1}}&#10;    |||\Phi^{(n)}(x)|||_{L^{(n)}}.&#10;\end{align*}&#10;\end{document}" title="IguanaTex Bitmap Display">
            <a:extLst>
              <a:ext uri="{FF2B5EF4-FFF2-40B4-BE49-F238E27FC236}">
                <a16:creationId xmlns:a16="http://schemas.microsoft.com/office/drawing/2014/main" id="{2BA87C66-4EB7-793A-78AF-89911EDB50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951" y="1237683"/>
            <a:ext cx="4963047" cy="1667048"/>
          </a:xfrm>
          <a:prstGeom prst="rect">
            <a:avLst/>
          </a:prstGeom>
        </p:spPr>
      </p:pic>
      <p:pic>
        <p:nvPicPr>
          <p:cNvPr id="8" name="Picture 7" descr="A white sheet with black text&#10;&#10;AI-generated content may be incorrect.">
            <a:extLst>
              <a:ext uri="{FF2B5EF4-FFF2-40B4-BE49-F238E27FC236}">
                <a16:creationId xmlns:a16="http://schemas.microsoft.com/office/drawing/2014/main" id="{FAE691F8-ACB1-6208-35AA-C21B2B2A3E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9" y="3153792"/>
            <a:ext cx="11545226" cy="313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1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60B0A-F394-81EC-7599-77E293CEB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sheet with black text&#10;&#10;AI-generated content may be incorrect.">
            <a:extLst>
              <a:ext uri="{FF2B5EF4-FFF2-40B4-BE49-F238E27FC236}">
                <a16:creationId xmlns:a16="http://schemas.microsoft.com/office/drawing/2014/main" id="{EC57C02C-34D1-46A2-B795-4D8823E79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91" y="190258"/>
            <a:ext cx="11545226" cy="31344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56B0D0-EBA4-8FA7-22E3-79C07B3D8EE3}"/>
              </a:ext>
            </a:extLst>
          </p:cNvPr>
          <p:cNvSpPr txBox="1"/>
          <p:nvPr/>
        </p:nvSpPr>
        <p:spPr>
          <a:xfrm>
            <a:off x="256891" y="3755649"/>
            <a:ext cx="10792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Intuition:</a:t>
            </a:r>
          </a:p>
          <a:p>
            <a:r>
              <a:rPr lang="en-US"/>
              <a:t>Transportation cost reflects the minimal resources required to implement the quantum transformation </a:t>
            </a:r>
          </a:p>
          <a:p>
            <a:endParaRPr lang="en-US"/>
          </a:p>
        </p:txBody>
      </p:sp>
      <p:pic>
        <p:nvPicPr>
          <p:cNvPr id="6" name="Picture 5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$$\Cost_{L}(\Phi)= \sup_{\rho \in S(\mc N)} W_L\big(\rho,\Phi_*(\rho)\big)$$ &#10;&#10;\end{document}" title="IguanaTex Bitmap Display">
            <a:extLst>
              <a:ext uri="{FF2B5EF4-FFF2-40B4-BE49-F238E27FC236}">
                <a16:creationId xmlns:a16="http://schemas.microsoft.com/office/drawing/2014/main" id="{4E20815E-8097-E30B-606E-F1C847F55BF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040" y="4841754"/>
            <a:ext cx="3932343" cy="5363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146EA6-2854-1EF9-67FF-0CC36D97EB8E}"/>
              </a:ext>
            </a:extLst>
          </p:cNvPr>
          <p:cNvSpPr txBox="1"/>
          <p:nvPr/>
        </p:nvSpPr>
        <p:spPr>
          <a:xfrm>
            <a:off x="3630337" y="5781831"/>
            <a:ext cx="5566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Limitations of quantum simulation!</a:t>
            </a:r>
          </a:p>
        </p:txBody>
      </p:sp>
      <p:pic>
        <p:nvPicPr>
          <p:cNvPr id="9" name="Picture 8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4986625-2A8C-D342-D929-CF98CAEC7E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148" y="4996053"/>
            <a:ext cx="1837307" cy="18373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F43D5A-7DEF-127E-4EC0-8E71E0DF91D6}"/>
              </a:ext>
            </a:extLst>
          </p:cNvPr>
          <p:cNvSpPr txBox="1"/>
          <p:nvPr/>
        </p:nvSpPr>
        <p:spPr>
          <a:xfrm>
            <a:off x="8364069" y="5781831"/>
            <a:ext cx="183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Check it here:</a:t>
            </a:r>
          </a:p>
        </p:txBody>
      </p:sp>
    </p:spTree>
    <p:extLst>
      <p:ext uri="{BB962C8B-B14F-4D97-AF65-F5344CB8AC3E}">
        <p14:creationId xmlns:p14="http://schemas.microsoft.com/office/powerpoint/2010/main" val="172999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DCD3A-8BF4-FD98-8F53-A9499345F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sheet with black text&#10;&#10;AI-generated content may be incorrect.">
            <a:extLst>
              <a:ext uri="{FF2B5EF4-FFF2-40B4-BE49-F238E27FC236}">
                <a16:creationId xmlns:a16="http://schemas.microsoft.com/office/drawing/2014/main" id="{4B6A452D-B531-B5D7-EFA8-A5C94A3F7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65" y="87616"/>
            <a:ext cx="11545226" cy="31344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F8BA96-A281-DF33-6709-4FE38BDE33D4}"/>
              </a:ext>
            </a:extLst>
          </p:cNvPr>
          <p:cNvSpPr txBox="1"/>
          <p:nvPr/>
        </p:nvSpPr>
        <p:spPr>
          <a:xfrm>
            <a:off x="260059" y="4056077"/>
            <a:ext cx="107924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Intuition:</a:t>
            </a:r>
          </a:p>
          <a:p>
            <a:r>
              <a:rPr lang="en-US" sz="3200">
                <a:solidFill>
                  <a:srgbClr val="FF0000"/>
                </a:solidFill>
              </a:rPr>
              <a:t>Lipschitz constant </a:t>
            </a:r>
            <a:r>
              <a:rPr lang="en-US" sz="3200"/>
              <a:t>quantifies how strongly the channel can </a:t>
            </a:r>
            <a:r>
              <a:rPr lang="en-US" sz="3200">
                <a:solidFill>
                  <a:srgbClr val="FF0000"/>
                </a:solidFill>
              </a:rPr>
              <a:t>expand or contract </a:t>
            </a:r>
            <a:r>
              <a:rPr lang="en-US" sz="3200"/>
              <a:t>a prescribed Lipschitz </a:t>
            </a:r>
            <a:r>
              <a:rPr lang="en-US" sz="3200" err="1"/>
              <a:t>seminorm</a:t>
            </a:r>
            <a:r>
              <a:rPr lang="en-US" sz="3200"/>
              <a:t>, or the Wasserstein metric:</a:t>
            </a:r>
          </a:p>
          <a:p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276745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45371-BBE6-EA77-7CE3-B89305A98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sheet with black text&#10;&#10;AI-generated content may be incorrect.">
            <a:extLst>
              <a:ext uri="{FF2B5EF4-FFF2-40B4-BE49-F238E27FC236}">
                <a16:creationId xmlns:a16="http://schemas.microsoft.com/office/drawing/2014/main" id="{04855451-951C-0E75-8D07-CB68A5C6F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7" y="192478"/>
            <a:ext cx="11545226" cy="3134425"/>
          </a:xfrm>
          <a:prstGeom prst="rect">
            <a:avLst/>
          </a:prstGeom>
        </p:spPr>
      </p:pic>
      <p:pic>
        <p:nvPicPr>
          <p:cNvPr id="10" name="Picture 9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Let $\Phi\!:\mc N \!\to\! \mc N$ be a normal, unital, completely positive map and let $\Phi_*:\mc N_*\!\to\! \mc N_*$ denote its predual. For any Lipschitz semi-norm with domain $\mc A$ such that  $\Phi(\mc A) \subseteq \mc A$, we have&#10;  \[&#10;      \sup_{x=x^{*}\in\mc A}\frac{|||\Phi(x)|||_{L}}{|||x|||_{L}}&#10;      \;=\;&#10;      \sup_{\substack{\rho,\sigma\in S(\mc N)\\\rho\neq\sigma}}&#10;      \frac{W_{L}\bigl(\Phi_*(\rho),\Phi_*(\sigma)\bigr)}&#10;           {W_{L}(\rho,\sigma)}.&#10;  \]&#10;\end{document}" title="IguanaTex Bitmap Display">
            <a:extLst>
              <a:ext uri="{FF2B5EF4-FFF2-40B4-BE49-F238E27FC236}">
                <a16:creationId xmlns:a16="http://schemas.microsoft.com/office/drawing/2014/main" id="{08A34FC3-8DCA-E2A1-E46A-3881811E22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69" y="3770878"/>
            <a:ext cx="8729904" cy="19885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149C37-DC2D-D7AE-4447-0830C3CB5251}"/>
              </a:ext>
            </a:extLst>
          </p:cNvPr>
          <p:cNvSpPr txBox="1"/>
          <p:nvPr/>
        </p:nvSpPr>
        <p:spPr>
          <a:xfrm>
            <a:off x="1048745" y="6018758"/>
            <a:ext cx="595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One direction is easy: see Tron Omland’s talk</a:t>
            </a:r>
          </a:p>
        </p:txBody>
      </p:sp>
      <p:pic>
        <p:nvPicPr>
          <p:cNvPr id="7" name="Picture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01720765-2D3D-8EBD-CBEC-3BE0D36AAE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690" y="4978867"/>
            <a:ext cx="1778466" cy="17784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3AE050-ACFE-6C16-F722-10096809D8A4}"/>
              </a:ext>
            </a:extLst>
          </p:cNvPr>
          <p:cNvSpPr txBox="1"/>
          <p:nvPr/>
        </p:nvSpPr>
        <p:spPr>
          <a:xfrm>
            <a:off x="9923929" y="4446494"/>
            <a:ext cx="165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Proposition 3.1 here:</a:t>
            </a:r>
          </a:p>
        </p:txBody>
      </p:sp>
    </p:spTree>
    <p:extLst>
      <p:ext uri="{BB962C8B-B14F-4D97-AF65-F5344CB8AC3E}">
        <p14:creationId xmlns:p14="http://schemas.microsoft.com/office/powerpoint/2010/main" val="1032571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AC03E-8305-3479-DC26-AFE3FF98A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sheet with black text&#10;&#10;AI-generated content may be incorrect.">
            <a:extLst>
              <a:ext uri="{FF2B5EF4-FFF2-40B4-BE49-F238E27FC236}">
                <a16:creationId xmlns:a16="http://schemas.microsoft.com/office/drawing/2014/main" id="{DAAC494E-CFC6-899E-9370-3536BD9DA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48" y="230228"/>
            <a:ext cx="11545226" cy="3134425"/>
          </a:xfrm>
          <a:prstGeom prst="rect">
            <a:avLst/>
          </a:prstGeom>
        </p:spPr>
      </p:pic>
      <p:pic>
        <p:nvPicPr>
          <p:cNvPr id="12" name="Picture 11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\begin{itemize}&#10;\item \emph{Contraction}, $\Lip(\Phi)&lt;1$: &#10;      $\Phi$ dissipates fine structures encoded by the Lipschitz semi-norm; the dynamics&#10;      is mixing.&#10;\item \emph{Isometry}, \(\Lip(\Phi)=1\): &#10;      $\Phi$ acts noiselessly with respect to the Lipschitz semi-norm.&#10;\item \emph{Amplification/scrambling}, \(\Lip(\Phi)&gt;1\): $\Phi$ enlarges the spread of some Lipschitz observables, indicating information‑scrambling.&#10;\end{itemize}&#10;\end{document}" title="IguanaTex Bitmap Display">
            <a:extLst>
              <a:ext uri="{FF2B5EF4-FFF2-40B4-BE49-F238E27FC236}">
                <a16:creationId xmlns:a16="http://schemas.microsoft.com/office/drawing/2014/main" id="{62F4BE47-1724-BEAC-B4BF-2184D407D45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0" y="4062602"/>
            <a:ext cx="8327619" cy="216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34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53DAC1-8AB8-714C-BA75-F20053FF22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01" y="1600935"/>
            <a:ext cx="8600798" cy="3461821"/>
          </a:xfrm>
          <a:prstGeom prst="rect">
            <a:avLst/>
          </a:prstGeom>
        </p:spPr>
      </p:pic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athrm{Count}(U) = \min\{l \ge 1: U = u_1u_2\cdots u_l, u_i \in S\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325AA019-D5C3-3289-1903-EBC797D32B6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632" y="5158419"/>
            <a:ext cx="6507522" cy="314697"/>
          </a:xfrm>
          <a:prstGeom prst="rect">
            <a:avLst/>
          </a:prstGeom>
        </p:spPr>
      </p:pic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&#10;\mathrm{Depth}(U) = \min\{l \ge 1: U = V_1\cdots V_l, V_i = \bigotimes_j U_j, U_j\ \text{is}\ k-\text{local}\}.&#10;$$&#10;&#10;\end{document}" title="IguanaTex Bitmap Display">
            <a:extLst>
              <a:ext uri="{FF2B5EF4-FFF2-40B4-BE49-F238E27FC236}">
                <a16:creationId xmlns:a16="http://schemas.microsoft.com/office/drawing/2014/main" id="{8DD1661C-1D0E-6C35-21E9-12C3D1FDC0C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632" y="5820477"/>
            <a:ext cx="9114286" cy="64190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23886C6-1CFB-18B3-73A3-4F9D2466C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609" y="48964"/>
            <a:ext cx="8725389" cy="794250"/>
          </a:xfrm>
        </p:spPr>
        <p:txBody>
          <a:bodyPr anchor="b">
            <a:normAutofit/>
          </a:bodyPr>
          <a:lstStyle/>
          <a:p>
            <a:r>
              <a:rPr lang="en-US"/>
              <a:t>Application to Quantum computation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E292F5-567D-4515-EB5F-486EDCECDF81}"/>
              </a:ext>
            </a:extLst>
          </p:cNvPr>
          <p:cNvSpPr txBox="1"/>
          <p:nvPr/>
        </p:nvSpPr>
        <p:spPr>
          <a:xfrm>
            <a:off x="578840" y="923219"/>
            <a:ext cx="10469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Given an initial “easy” state and a target state, what is the </a:t>
            </a:r>
            <a:r>
              <a:rPr lang="en-US">
                <a:solidFill>
                  <a:srgbClr val="FF0000"/>
                </a:solidFill>
              </a:rPr>
              <a:t>minimal number </a:t>
            </a:r>
            <a:r>
              <a:rPr lang="en-US"/>
              <a:t>of unitary operators to transform one to another?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9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FFBEE45-F140-49D5-85EA-C78C24340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EE042C-B297-D2E0-ED07-CB68B571B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59814" cy="18284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Lower bound on quantum computation: a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74A60-BB18-EFCF-0D72-B77200241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8626"/>
            <a:ext cx="5158427" cy="37304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Commutator (Triangle inequality) bound</a:t>
            </a:r>
          </a:p>
          <a:p>
            <a:r>
              <a:rPr lang="en-US" sz="2000"/>
              <a:t>Geometric (Nielsen) approach: Geodesic length.</a:t>
            </a:r>
          </a:p>
          <a:p>
            <a:r>
              <a:rPr lang="en-US" sz="2000"/>
              <a:t>Volume and covering arguments</a:t>
            </a:r>
          </a:p>
          <a:p>
            <a:endParaRPr lang="en-US" sz="2000"/>
          </a:p>
          <a:p>
            <a:endParaRPr lang="en-US" sz="200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6B9CC7-07AD-79B3-2A21-D7D033CE9129}"/>
              </a:ext>
            </a:extLst>
          </p:cNvPr>
          <p:cNvSpPr txBox="1">
            <a:spLocks/>
          </p:cNvSpPr>
          <p:nvPr/>
        </p:nvSpPr>
        <p:spPr>
          <a:xfrm>
            <a:off x="6189154" y="2398626"/>
            <a:ext cx="5164645" cy="3730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Schmidt-rank: lower bound on depth</a:t>
            </a:r>
          </a:p>
          <a:p>
            <a:r>
              <a:rPr lang="en-US" sz="2000"/>
              <a:t>Lieb-Robinson velocity(continuous setting) and light cone argument(discrete setting)</a:t>
            </a:r>
          </a:p>
          <a:p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775944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36A73-5739-45C9-FF9A-B50D0430C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92FE2-475F-0701-1F3A-C9FA2CC2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59814" cy="18284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Lower bound on quantum simulation: a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92E67-DC8C-ADD4-47FA-7EF111AF1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8626"/>
            <a:ext cx="5158427" cy="37304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Commutator (Triangle inequality) bound</a:t>
            </a:r>
          </a:p>
          <a:p>
            <a:r>
              <a:rPr lang="en-US" sz="2000"/>
              <a:t>Geometric (Nielsen) approach: Geodesic length.</a:t>
            </a:r>
          </a:p>
          <a:p>
            <a:r>
              <a:rPr lang="en-US" sz="2000"/>
              <a:t>Volume and covering arguments</a:t>
            </a:r>
          </a:p>
          <a:p>
            <a:endParaRPr lang="en-US" sz="2000"/>
          </a:p>
          <a:p>
            <a:endParaRPr lang="en-US" sz="200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829DB4-28EE-CC27-0B7B-9375344DDB28}"/>
              </a:ext>
            </a:extLst>
          </p:cNvPr>
          <p:cNvSpPr txBox="1">
            <a:spLocks/>
          </p:cNvSpPr>
          <p:nvPr/>
        </p:nvSpPr>
        <p:spPr>
          <a:xfrm>
            <a:off x="6189154" y="2398626"/>
            <a:ext cx="5164645" cy="3730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Schmidt-rank: lower bound on depth</a:t>
            </a:r>
          </a:p>
          <a:p>
            <a:r>
              <a:rPr lang="en-US" sz="2000">
                <a:solidFill>
                  <a:srgbClr val="FF0000"/>
                </a:solidFill>
              </a:rPr>
              <a:t>Lieb-Robinson velocity(continuous setting) and light cone argument(discrete setting)</a:t>
            </a:r>
          </a:p>
          <a:p>
            <a:endParaRPr lang="en-US" sz="2000"/>
          </a:p>
          <a:p>
            <a:endParaRPr lang="en-US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E741B-1ED9-6926-D758-765227E3AF00}"/>
              </a:ext>
            </a:extLst>
          </p:cNvPr>
          <p:cNvSpPr txBox="1"/>
          <p:nvPr/>
        </p:nvSpPr>
        <p:spPr>
          <a:xfrm>
            <a:off x="4060722" y="4436892"/>
            <a:ext cx="7049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/>
              <a:t>This work!</a:t>
            </a:r>
          </a:p>
        </p:txBody>
      </p:sp>
    </p:spTree>
    <p:extLst>
      <p:ext uri="{BB962C8B-B14F-4D97-AF65-F5344CB8AC3E}">
        <p14:creationId xmlns:p14="http://schemas.microsoft.com/office/powerpoint/2010/main" val="882960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09321-F679-3CC4-313A-EFDD6C365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Connection: from Lieb-Robinson bound(light cone argument) to Lipschitz geometry</a:t>
            </a:r>
          </a:p>
        </p:txBody>
      </p:sp>
      <p:pic>
        <p:nvPicPr>
          <p:cNvPr id="4" name="Picture 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&#10;\mathrm{Depth}(U) = \min\{l \ge 1: U = V_1\cdots V_l, V_i = \bigotimes_j U_j, U_j\ \text{is}\ k-\text{local}\}.&#10;$&#10;&#10;&#10;&#10;\end{document}" title="IguanaTex Bitmap Display">
            <a:extLst>
              <a:ext uri="{FF2B5EF4-FFF2-40B4-BE49-F238E27FC236}">
                <a16:creationId xmlns:a16="http://schemas.microsoft.com/office/drawing/2014/main" id="{D68DF0A4-D6BC-1AB4-C495-B63CA74B0CD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366" y="1785890"/>
            <a:ext cx="6613028" cy="274286"/>
          </a:xfrm>
          <a:prstGeom prst="rect">
            <a:avLst/>
          </a:prstGeom>
        </p:spPr>
      </p:pic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Suppose $S$ is the set of $1$-local Pauli operators. &#10;&#10;&#10;\end{document}" title="IguanaTex Bitmap Display">
            <a:extLst>
              <a:ext uri="{FF2B5EF4-FFF2-40B4-BE49-F238E27FC236}">
                <a16:creationId xmlns:a16="http://schemas.microsoft.com/office/drawing/2014/main" id="{B954C130-2785-89F8-DF12-A6FBD3C3762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366" y="2203529"/>
            <a:ext cx="5155047" cy="227048"/>
          </a:xfrm>
          <a:prstGeom prst="rect">
            <a:avLst/>
          </a:prstGeom>
        </p:spPr>
      </p:pic>
      <p:pic>
        <p:nvPicPr>
          <p:cNvPr id="6" name="Picture 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   (2k)^{\mathrm{Depth}(U)} &amp; \ge \frac{\sup_{P\in S}\|[P,U^{\dagger} x U]\|_{op}}{\sup_{P\in S}\|[P,x]\|_{op}} \\&#10;&amp; = \mathrm{Lip}_S(U),\quad \forall x \in \mc B(\mc H).&#10;\end{align*}&#10;&#10;&#10;\end{document}" title="IguanaTex Bitmap Display">
            <a:extLst>
              <a:ext uri="{FF2B5EF4-FFF2-40B4-BE49-F238E27FC236}">
                <a16:creationId xmlns:a16="http://schemas.microsoft.com/office/drawing/2014/main" id="{518460BD-6B66-E0C4-4E14-ECCBC839D02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411" y="5230103"/>
            <a:ext cx="4123429" cy="1014857"/>
          </a:xfrm>
          <a:prstGeom prst="rect">
            <a:avLst/>
          </a:prstGeom>
        </p:spPr>
      </p:pic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For any $P \in S$, $V = \bigotimes_j U_j$, we have&#10;&#10;&#10;\end{document}" title="IguanaTex Bitmap Display">
            <a:extLst>
              <a:ext uri="{FF2B5EF4-FFF2-40B4-BE49-F238E27FC236}">
                <a16:creationId xmlns:a16="http://schemas.microsoft.com/office/drawing/2014/main" id="{F23FA2C3-1D2C-B2DD-B53C-A82441AAF3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878" y="2183705"/>
            <a:ext cx="3989332" cy="304762"/>
          </a:xfrm>
          <a:prstGeom prst="rect">
            <a:avLst/>
          </a:prstGeom>
        </p:spPr>
      </p:pic>
      <p:pic>
        <p:nvPicPr>
          <p:cNvPr id="8" name="Picture 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S_k$ is the set of $k$-local Pauli operators. &#10;&#10;&#10;\end{document}" title="IguanaTex Bitmap Display">
            <a:extLst>
              <a:ext uri="{FF2B5EF4-FFF2-40B4-BE49-F238E27FC236}">
                <a16:creationId xmlns:a16="http://schemas.microsoft.com/office/drawing/2014/main" id="{48B13E04-8900-2DDD-FED8-57C808F27DC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429" y="2744085"/>
            <a:ext cx="4288000" cy="227048"/>
          </a:xfrm>
          <a:prstGeom prst="rect">
            <a:avLst/>
          </a:prstGeom>
        </p:spPr>
      </p:pic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\|[P,V^{\dagger} x V]\|_{op} &amp; = \|[V PV^{\dagger}, x]\|_{op} \\&#10; &amp; = \|[U_j PU_j^{\dagger}, x]\|_{op},\ U_j\ \text{is}\ k-\text{local} \\&#10; &amp; = \|[U_j PU_j^{\dagger}, x - \tr_k(x) \otimes \mb I_k/2^k]\|_{op} \\&#10; &amp; = \|[P, U_j^{\dagger}( x - \tr_k(x) \otimes \mb I_k/2^k)U_j]\|_{op} \\&#10; &amp; \le 2\|P U_j^{\dagger}( x - \tr_k(x) \otimes \mb I_k/2^k)U_j\|_{op} \\&#10; &amp; = 2 \|x - \tr_k(x) \otimes \mb I_k/2^k\|_{op} \\&#10; &amp; = 2 \|\frac{1}{2^k}\sum_{P_k \in S_k} (x- P_k x P_k)\|_{op} \\&#10;&amp; \le 2\sup_{P_k \in S_k}\|[P_k,x]\|_{op} \le 2k\sup_{P\in S}\|[P,x]\|_{op}&#10;\end{align*}&#10;&#10;&#10;&#10;\end{document}" title="IguanaTex Bitmap Display">
            <a:extLst>
              <a:ext uri="{FF2B5EF4-FFF2-40B4-BE49-F238E27FC236}">
                <a16:creationId xmlns:a16="http://schemas.microsoft.com/office/drawing/2014/main" id="{91B8C7C1-E1EA-1F69-2FB1-F8B3453C0E2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869" y="2691426"/>
            <a:ext cx="5875809" cy="3878095"/>
          </a:xfrm>
          <a:prstGeom prst="rect">
            <a:avLst/>
          </a:prstGeom>
        </p:spPr>
      </p:pic>
      <p:pic>
        <p:nvPicPr>
          <p:cNvPr id="10" name="Picture 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&#10;\begin{align*}&#10;   &amp; \|[P_k,x]\|_{op} \le k \sup_{P\in S} \|[P,x]\|_{op}.&#10;\end{align*}&#10;&#10;\end{document}" title="IguanaTex Bitmap Display">
            <a:extLst>
              <a:ext uri="{FF2B5EF4-FFF2-40B4-BE49-F238E27FC236}">
                <a16:creationId xmlns:a16="http://schemas.microsoft.com/office/drawing/2014/main" id="{9CA6C10C-4BDA-8B49-F079-B35A90A64C7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429" y="3240295"/>
            <a:ext cx="3149714" cy="406857"/>
          </a:xfrm>
          <a:prstGeom prst="rect">
            <a:avLst/>
          </a:prstGeom>
        </p:spPr>
      </p:pic>
      <p:pic>
        <p:nvPicPr>
          <p:cNvPr id="11" name="Picture 1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Apply the inequality $l$ times,&#10;&#10;&#10;\end{document}" title="IguanaTex Bitmap Display">
            <a:extLst>
              <a:ext uri="{FF2B5EF4-FFF2-40B4-BE49-F238E27FC236}">
                <a16:creationId xmlns:a16="http://schemas.microsoft.com/office/drawing/2014/main" id="{631EE39C-EA8D-C116-76F6-DF363F096DC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411" y="3799742"/>
            <a:ext cx="3168000" cy="233143"/>
          </a:xfrm>
          <a:prstGeom prst="rect">
            <a:avLst/>
          </a:prstGeom>
        </p:spPr>
      </p:pic>
      <p:pic>
        <p:nvPicPr>
          <p:cNvPr id="12" name="Picture 1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&#10;\begin{align*}&#10;   &amp; \|[P,(V_1\cdots V_l)^{\dagger} x (V_1\cdots V_l)]\|_{op} \\&#10;&amp; \le (2k)^l \sup_{P\in S} \|[P,x]\|_{op}.&#10;\end{align*}&#10;&#10;&#10;\end{document}" title="IguanaTex Bitmap Display">
            <a:extLst>
              <a:ext uri="{FF2B5EF4-FFF2-40B4-BE49-F238E27FC236}">
                <a16:creationId xmlns:a16="http://schemas.microsoft.com/office/drawing/2014/main" id="{CA22FF61-846F-10BF-81B1-C1A664BB477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411" y="4293734"/>
            <a:ext cx="3207617" cy="868572"/>
          </a:xfrm>
          <a:prstGeom prst="rect">
            <a:avLst/>
          </a:prstGeom>
        </p:spPr>
      </p:pic>
      <p:pic>
        <p:nvPicPr>
          <p:cNvPr id="14" name="Picture 1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4B03688-F15F-941C-45CB-FEC333046A9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5527"/>
            <a:ext cx="2199890" cy="21998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DDB0947-C8BD-AE88-E2BB-AADD016CC83F}"/>
              </a:ext>
            </a:extLst>
          </p:cNvPr>
          <p:cNvSpPr txBox="1"/>
          <p:nvPr/>
        </p:nvSpPr>
        <p:spPr>
          <a:xfrm>
            <a:off x="477062" y="3647152"/>
            <a:ext cx="1245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Discrete version of (3.27) in</a:t>
            </a:r>
          </a:p>
        </p:txBody>
      </p:sp>
    </p:spTree>
    <p:extLst>
      <p:ext uri="{BB962C8B-B14F-4D97-AF65-F5344CB8AC3E}">
        <p14:creationId xmlns:p14="http://schemas.microsoft.com/office/powerpoint/2010/main" val="107173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63705-2FE9-BC59-4595-1B97D93AC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312" y="89305"/>
            <a:ext cx="9981836" cy="1325563"/>
          </a:xfrm>
        </p:spPr>
        <p:txBody>
          <a:bodyPr>
            <a:normAutofit/>
          </a:bodyPr>
          <a:lstStyle/>
          <a:p>
            <a:r>
              <a:rPr lang="en-US" sz="4000"/>
              <a:t>Limitations on simulation of Lindblad dynamics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96A47E-DBB4-9FF7-27BF-F4741A27C855}"/>
              </a:ext>
            </a:extLst>
          </p:cNvPr>
          <p:cNvSpPr txBox="1"/>
          <p:nvPr/>
        </p:nvSpPr>
        <p:spPr>
          <a:xfrm>
            <a:off x="979109" y="1474417"/>
            <a:ext cx="4465346" cy="218521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 anchor="ctr" anchorCtr="0">
            <a:spAutoFit/>
          </a:bodyPr>
          <a:lstStyle/>
          <a:p>
            <a:r>
              <a:rPr lang="en-US" sz="1800" b="1">
                <a:latin typeface="Times"/>
                <a:cs typeface="Times"/>
              </a:rPr>
              <a:t>Strong quantum Church-Turing thesis: </a:t>
            </a:r>
          </a:p>
          <a:p>
            <a:r>
              <a:rPr lang="en-US" sz="1800" i="1">
                <a:latin typeface="Times"/>
                <a:cs typeface="Times"/>
              </a:rPr>
              <a:t>Every quantum mechanical computational process can be simulated efficiently in the unitary circuit model of quantum computation.</a:t>
            </a:r>
          </a:p>
          <a:p>
            <a:endParaRPr lang="en-US" i="1">
              <a:latin typeface="Times"/>
              <a:cs typeface="Times"/>
            </a:endParaRPr>
          </a:p>
          <a:p>
            <a:endParaRPr lang="en-US" sz="2800"/>
          </a:p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AD0D09-8CAB-3DA7-D4A0-B04D30890998}"/>
              </a:ext>
            </a:extLst>
          </p:cNvPr>
          <p:cNvSpPr txBox="1"/>
          <p:nvPr/>
        </p:nvSpPr>
        <p:spPr>
          <a:xfrm>
            <a:off x="979109" y="3728013"/>
            <a:ext cx="10181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Lindbladian</a:t>
            </a:r>
            <a:r>
              <a:rPr lang="en-US"/>
              <a:t> generator:</a:t>
            </a:r>
          </a:p>
        </p:txBody>
      </p:sp>
      <p:pic>
        <p:nvPicPr>
          <p:cNvPr id="124" name="Picture 123" descr="\documentclass{article}&#10;\usepackage{amsmath}&#10;\pagestyle{empty}&#10;\begin{document}&#10;&#10;\begin{equation*}&#10;     L(\rho)= \underbrace{-i[H,\rho]}_{\text{coherent part}} + \sum_{j=1}^m \underbrace{L_{V_j}(\rho)}_{\text{dissipative part}},\ L_{V}(\rho)= \underbrace{V\rho V^\dagger}_{\text{Jump}} - \frac{1}{2}\underbrace{(V^\dagger V \rho+\rho V^\dagger V)}_{\text{No jump}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B63EAAC8-524F-7361-C2A3-37CEB95448F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43" y="4087388"/>
            <a:ext cx="8272762" cy="86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54773-088D-29AA-6AE6-F550D89DB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229" y="5310763"/>
            <a:ext cx="9871771" cy="1239520"/>
          </a:xfrm>
          <a:prstGeom prst="rect">
            <a:avLst/>
          </a:prstGeom>
          <a:ln>
            <a:solidFill>
              <a:srgbClr val="FFFFFF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/>
              <a:t>Q: Given a set of </a:t>
            </a:r>
            <a:r>
              <a:rPr lang="en-US" sz="2400" b="1">
                <a:solidFill>
                  <a:srgbClr val="FF0000"/>
                </a:solidFill>
              </a:rPr>
              <a:t>accessible</a:t>
            </a:r>
            <a:r>
              <a:rPr lang="en-US" sz="2400" b="1"/>
              <a:t> unitary circuits (</a:t>
            </a:r>
            <a:r>
              <a:rPr lang="en-US" sz="2400" b="1">
                <a:solidFill>
                  <a:srgbClr val="FF0000"/>
                </a:solidFill>
              </a:rPr>
              <a:t>gates</a:t>
            </a:r>
            <a:r>
              <a:rPr lang="en-US" sz="2400" b="1"/>
              <a:t>), what is the minimum number of gates (</a:t>
            </a:r>
            <a:r>
              <a:rPr lang="en-US" sz="2400" b="1">
                <a:solidFill>
                  <a:srgbClr val="FF0000"/>
                </a:solidFill>
              </a:rPr>
              <a:t>simulation cost</a:t>
            </a:r>
            <a:r>
              <a:rPr lang="en-US" sz="2400" b="1"/>
              <a:t>) required to approximate an open quantum system at a target time T?</a:t>
            </a:r>
          </a:p>
        </p:txBody>
      </p:sp>
      <p:pic>
        <p:nvPicPr>
          <p:cNvPr id="6" name="Picture 5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155ACEFA-76B1-E321-7D72-03C6546F3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091" y="1180266"/>
            <a:ext cx="2872931" cy="28729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33C29F-F4F0-04BA-9270-3FD8CF962491}"/>
              </a:ext>
            </a:extLst>
          </p:cNvPr>
          <p:cNvSpPr txBox="1"/>
          <p:nvPr/>
        </p:nvSpPr>
        <p:spPr>
          <a:xfrm>
            <a:off x="6564385" y="2045231"/>
            <a:ext cx="1807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See the paper for a review:</a:t>
            </a:r>
          </a:p>
        </p:txBody>
      </p:sp>
    </p:spTree>
    <p:extLst>
      <p:ext uri="{BB962C8B-B14F-4D97-AF65-F5344CB8AC3E}">
        <p14:creationId xmlns:p14="http://schemas.microsoft.com/office/powerpoint/2010/main" val="322625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EBF07-AF52-30EF-6CD5-EFA6FB25C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Paulsen taught us to measure maps between operator algebras with the completely bounded norm</a:t>
            </a:r>
          </a:p>
        </p:txBody>
      </p:sp>
      <p:pic>
        <p:nvPicPr>
          <p:cNvPr id="5" name="Picture 4" descr="A book cover of a book&#10;&#10;AI-generated content may be incorrect.">
            <a:extLst>
              <a:ext uri="{FF2B5EF4-FFF2-40B4-BE49-F238E27FC236}">
                <a16:creationId xmlns:a16="http://schemas.microsoft.com/office/drawing/2014/main" id="{04A86661-1BDB-6EFD-DF70-77BEC84D2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378CA5-8342-1D6A-4FF5-538862CE4E34}"/>
              </a:ext>
            </a:extLst>
          </p:cNvPr>
          <p:cNvSpPr txBox="1"/>
          <p:nvPr/>
        </p:nvSpPr>
        <p:spPr>
          <a:xfrm>
            <a:off x="5297762" y="3425329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In this talk, we explore its </a:t>
            </a:r>
            <a:r>
              <a:rPr lang="en-US" sz="2200">
                <a:solidFill>
                  <a:srgbClr val="FF0000"/>
                </a:solidFill>
              </a:rPr>
              <a:t>geometric cousin</a:t>
            </a:r>
            <a:r>
              <a:rPr lang="en-US" sz="220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Measure channels using </a:t>
            </a:r>
            <a:r>
              <a:rPr lang="en-US" sz="2200">
                <a:solidFill>
                  <a:srgbClr val="FF0000"/>
                </a:solidFill>
              </a:rPr>
              <a:t>Lipschitz</a:t>
            </a:r>
            <a:r>
              <a:rPr lang="en-US" sz="2200"/>
              <a:t> geometry.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We discuss applications of this measure in quantum information.</a:t>
            </a:r>
          </a:p>
        </p:txBody>
      </p:sp>
    </p:spTree>
    <p:extLst>
      <p:ext uri="{BB962C8B-B14F-4D97-AF65-F5344CB8AC3E}">
        <p14:creationId xmlns:p14="http://schemas.microsoft.com/office/powerpoint/2010/main" val="130516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67BA61-9BA3-2939-7E87-62405035D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1106034"/>
            <a:ext cx="5019074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Preparing Gibbs state via </a:t>
            </a:r>
            <a:r>
              <a:rPr lang="en-US" sz="5400" err="1"/>
              <a:t>Lindbladians</a:t>
            </a:r>
            <a:endParaRPr lang="en-US" sz="5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Picture 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\rho_{\beta} = \frac{\exp(-\beta H)}{\Tr(\exp(-\beta H))}, \beta \in (0,\infty)$$&#10;&#10;    &#10;&#10;&#10;\end{document}" title="IguanaTex Bitmap Display">
            <a:extLst>
              <a:ext uri="{FF2B5EF4-FFF2-40B4-BE49-F238E27FC236}">
                <a16:creationId xmlns:a16="http://schemas.microsoft.com/office/drawing/2014/main" id="{AA057435-D7E5-54ED-997C-83793FC1EFC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423" y="2645180"/>
            <a:ext cx="5056693" cy="87506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546920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580430-A0A2-C8EC-A90C-3B25C5C167DD}"/>
                  </a:ext>
                </a:extLst>
              </p:cNvPr>
              <p:cNvSpPr txBox="1"/>
              <p:nvPr/>
            </p:nvSpPr>
            <p:spPr>
              <a:xfrm>
                <a:off x="6882581" y="698835"/>
                <a:ext cx="437535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/>
                  <a:t>Given a Hamiltonian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/>
                  <a:t>-qubit system, how do we design a </a:t>
                </a:r>
                <a:r>
                  <a:rPr lang="en-US" sz="2400" err="1"/>
                  <a:t>Lindbladian</a:t>
                </a:r>
                <a:r>
                  <a:rPr lang="en-US" sz="2400"/>
                  <a:t> such that it converges to the Gibbs state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580430-A0A2-C8EC-A90C-3B25C5C16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581" y="698835"/>
                <a:ext cx="4375355" cy="1569660"/>
              </a:xfrm>
              <a:prstGeom prst="rect">
                <a:avLst/>
              </a:prstGeom>
              <a:blipFill>
                <a:blip r:embed="rId4"/>
                <a:stretch>
                  <a:fillRect l="-2089" t="-3113" b="-8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325B927-09AC-9046-DF3C-6275D58DDECC}"/>
              </a:ext>
            </a:extLst>
          </p:cNvPr>
          <p:cNvSpPr txBox="1"/>
          <p:nvPr/>
        </p:nvSpPr>
        <p:spPr>
          <a:xfrm>
            <a:off x="6882581" y="4001729"/>
            <a:ext cx="4277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Idea: design a </a:t>
            </a:r>
            <a:r>
              <a:rPr lang="en-US" sz="2400" err="1"/>
              <a:t>Lindbladian</a:t>
            </a:r>
            <a:r>
              <a:rPr lang="en-US" sz="2400"/>
              <a:t> admitting the Gibbs state as the unique fixed state. To ensure mixing fast, we assume symmetry property.</a:t>
            </a:r>
          </a:p>
        </p:txBody>
      </p:sp>
    </p:spTree>
    <p:extLst>
      <p:ext uri="{BB962C8B-B14F-4D97-AF65-F5344CB8AC3E}">
        <p14:creationId xmlns:p14="http://schemas.microsoft.com/office/powerpoint/2010/main" val="341273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5CFED-7A6B-A2C3-A238-4A6CCE849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Gibbs state sampler: KMS and GNS symmetry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94EE7-A018-49DB-9A56-CE5617D83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There are two typical choices for the Gibbs sampler: </a:t>
            </a:r>
          </a:p>
          <a:p>
            <a:r>
              <a:rPr lang="en-US"/>
              <a:t>GNS symmetry: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KMS symmetry:</a:t>
            </a:r>
          </a:p>
        </p:txBody>
      </p:sp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        \Tr(\rho_\beta \mc L_\beta(X) Y) = \Tr(\rho_\beta X \mc L_\beta(Y)).&#10;     \end{align*}&#10;     &#10;&#10;\end{document}" title="IguanaTex Bitmap Display">
            <a:extLst>
              <a:ext uri="{FF2B5EF4-FFF2-40B4-BE49-F238E27FC236}">
                <a16:creationId xmlns:a16="http://schemas.microsoft.com/office/drawing/2014/main" id="{A6CABA3A-2592-79BC-2EC1-CFBF6E14A3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277" y="3129936"/>
            <a:ext cx="5190400" cy="369067"/>
          </a:xfrm>
          <a:prstGeom prst="rect">
            <a:avLst/>
          </a:prstGeom>
        </p:spPr>
      </p:pic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     \begin{align*}&#10;         \Tr(\rho_\beta^{1/2} \mc L_\beta(X)\rho_\beta^{1/2} Y) = \Tr(\rho_\beta^{1/2} X \rho_\beta^{1/2}\mc L_\beta(Y)).&#10;     \end{align*}&#10;&#10;&#10;\end{document}" title="IguanaTex Bitmap Display">
            <a:extLst>
              <a:ext uri="{FF2B5EF4-FFF2-40B4-BE49-F238E27FC236}">
                <a16:creationId xmlns:a16="http://schemas.microsoft.com/office/drawing/2014/main" id="{A7E2D1A3-535A-C4EA-999C-E1B42B0C1B6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533" y="4703097"/>
            <a:ext cx="7118933" cy="6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3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285A-CB09-C6B1-3A12-8A6700D7B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issue with GNS Gibbs sampler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F2590-560F-AFE7-1D99-89F640995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315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 GNS detailed balance is equivalent to the </a:t>
            </a:r>
            <a:r>
              <a:rPr lang="en-US" err="1"/>
              <a:t>Lindbladian</a:t>
            </a:r>
            <a:r>
              <a:rPr lang="en-US"/>
              <a:t> generator commuting with the modular automorphism group: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The jump operators must be the eigen-operators of the modular automorphism group.</a:t>
            </a:r>
          </a:p>
          <a:p>
            <a:r>
              <a:rPr lang="en-US"/>
              <a:t>Physically, it means the dissipation channel must “know about” the entire spectrum of the Hamiltonian.</a:t>
            </a:r>
          </a:p>
          <a:p>
            <a:r>
              <a:rPr lang="en-US"/>
              <a:t>By energy-time uncertainty principle, it requires exponential time to implement.</a:t>
            </a:r>
          </a:p>
          <a:p>
            <a:endParaRPr lang="en-US"/>
          </a:p>
        </p:txBody>
      </p:sp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 \sigma_t^{\rho_\beta}(X):= \rho_\beta^{it} X\rho_\beta^{-it}.&#10;\end{equation*}&#10;&#10;&#10;\end{document}" title="IguanaTex Bitmap Display">
            <a:extLst>
              <a:ext uri="{FF2B5EF4-FFF2-40B4-BE49-F238E27FC236}">
                <a16:creationId xmlns:a16="http://schemas.microsoft.com/office/drawing/2014/main" id="{8C951766-4128-AF87-ACBF-725B9777C1D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626" y="2628490"/>
            <a:ext cx="3123200" cy="4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0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4C82F-F928-95DD-31D1-80E635C0C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KMS Gibbs sampler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D9C66-AE34-D850-911F-1694213F6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Recall that a </a:t>
            </a:r>
            <a:r>
              <a:rPr lang="en-US" err="1"/>
              <a:t>Lindbladian</a:t>
            </a:r>
            <a:r>
              <a:rPr lang="en-US"/>
              <a:t> generator satisfies KMS-symmetry, if and only if</a:t>
            </a:r>
          </a:p>
        </p:txBody>
      </p:sp>
      <p:pic>
        <p:nvPicPr>
          <p:cNvPr id="11" name="Picture 1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   $$\mc L(X) = i[G,X] + \sum_j L_{V_j},$$&#10;&#10;&#10;\end{document}" title="IguanaTex Bitmap Display">
            <a:extLst>
              <a:ext uri="{FF2B5EF4-FFF2-40B4-BE49-F238E27FC236}">
                <a16:creationId xmlns:a16="http://schemas.microsoft.com/office/drawing/2014/main" id="{B0A2277A-354E-D7DE-5557-3ABB6E1387A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522199"/>
            <a:ext cx="3942400" cy="791466"/>
          </a:xfrm>
          <a:prstGeom prst="rect">
            <a:avLst/>
          </a:prstGeom>
        </p:spPr>
      </p:pic>
      <p:pic>
        <p:nvPicPr>
          <p:cNvPr id="13" name="Picture 1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\Delta_{\sigma}^{1/2}(V_j) =V_j^{\dagger}$ and \begin{equation*}    G = -i\tanh(\log(\Delta_{\sigma}^{1/4}))(\frac{1}{2}\sum_{j}V_j^{\dagger}V_j).\end{equation*}&#10;&#10;&#10;\end{document}" title="IguanaTex Bitmap Display">
            <a:extLst>
              <a:ext uri="{FF2B5EF4-FFF2-40B4-BE49-F238E27FC236}">
                <a16:creationId xmlns:a16="http://schemas.microsoft.com/office/drawing/2014/main" id="{F0659215-DAF7-5D89-6C33-5FBD0BC4F0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07" y="3651045"/>
            <a:ext cx="8462934" cy="182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6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266DC-632F-A45C-0BF1-D647956E5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KMS Gibbs sampler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3BB1D-A8D8-BB70-F141-9AA154710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To design a KMS Gibbs sampler, we choose the jump operator as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function is a nicely chosen function, usually Gaussian type.</a:t>
            </a:r>
          </a:p>
          <a:p>
            <a:r>
              <a:rPr lang="en-US"/>
              <a:t>We choose the Hamiltonian part to make sure the </a:t>
            </a:r>
            <a:r>
              <a:rPr lang="en-US" err="1"/>
              <a:t>Lindbladian</a:t>
            </a:r>
            <a:r>
              <a:rPr lang="en-US"/>
              <a:t> is KMS symmetric. Implementing this </a:t>
            </a:r>
            <a:r>
              <a:rPr lang="en-US" err="1"/>
              <a:t>Lindbladian</a:t>
            </a:r>
            <a:r>
              <a:rPr lang="en-US"/>
              <a:t> only needs Hamiltonian evolution + energy-gap filters which have </a:t>
            </a:r>
            <a:r>
              <a:rPr lang="en-US" err="1"/>
              <a:t>polynomially</a:t>
            </a:r>
            <a:r>
              <a:rPr lang="en-US"/>
              <a:t> many circuits.</a:t>
            </a:r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}    V_j = \int_0^\infty f_\beta(t)\exp(iHt) \sigma_j \exp(-iHt)dt,\end{equation}&#10;&#10;&#10;\end{document}" title="IguanaTex Bitmap Display">
            <a:extLst>
              <a:ext uri="{FF2B5EF4-FFF2-40B4-BE49-F238E27FC236}">
                <a16:creationId xmlns:a16="http://schemas.microsoft.com/office/drawing/2014/main" id="{6EB69E43-6065-8137-FC6E-CE596C8B6EC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820" y="2422667"/>
            <a:ext cx="9113600" cy="851200"/>
          </a:xfrm>
          <a:prstGeom prst="rect">
            <a:avLst/>
          </a:prstGeom>
        </p:spPr>
      </p:pic>
      <p:pic>
        <p:nvPicPr>
          <p:cNvPr id="11" name="Picture 1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here $\sigma_j$ is the set of single Pauli gates &#10;&#10;&#10;&#10;&#10;\end{document}" title="IguanaTex Bitmap Display">
            <a:extLst>
              <a:ext uri="{FF2B5EF4-FFF2-40B4-BE49-F238E27FC236}">
                <a16:creationId xmlns:a16="http://schemas.microsoft.com/office/drawing/2014/main" id="{58DFF206-FFF0-833F-884F-824149842EC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310" y="3499710"/>
            <a:ext cx="5834666" cy="3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5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88979-39AE-ABD7-7468-9B5DBF3A6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10058246" cy="1330841"/>
          </a:xfrm>
        </p:spPr>
        <p:txBody>
          <a:bodyPr>
            <a:normAutofit fontScale="90000"/>
          </a:bodyPr>
          <a:lstStyle/>
          <a:p>
            <a:r>
              <a:rPr lang="en-US"/>
              <a:t>Theorem(Ding, Junge, Schleich, W.): </a:t>
            </a:r>
            <a:br>
              <a:rPr lang="en-US"/>
            </a:br>
            <a:r>
              <a:rPr lang="en-US"/>
              <a:t>Limitations of </a:t>
            </a:r>
            <a:r>
              <a:rPr lang="en-US" err="1"/>
              <a:t>Lindbladian</a:t>
            </a:r>
            <a:r>
              <a:rPr lang="en-US"/>
              <a:t> simulation algorithm</a:t>
            </a:r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[\mathrm{Cost}(T_t) \ge c\cdot t\left(\lambda_{\max}(H)-\lambda_{\min}(H)\right) \]&#10;&#10;&#10;\end{document}" title="IguanaTex Bitmap Display">
            <a:extLst>
              <a:ext uri="{FF2B5EF4-FFF2-40B4-BE49-F238E27FC236}">
                <a16:creationId xmlns:a16="http://schemas.microsoft.com/office/drawing/2014/main" id="{F9ED953A-EACD-5F47-69C5-242644E9FE6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076" y="3431795"/>
            <a:ext cx="4788505" cy="300405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B7B172-75AF-8F31-0609-4EE75876B35E}"/>
              </a:ext>
            </a:extLst>
          </p:cNvPr>
          <p:cNvSpPr txBox="1"/>
          <p:nvPr/>
        </p:nvSpPr>
        <p:spPr>
          <a:xfrm>
            <a:off x="1420427" y="2249009"/>
            <a:ext cx="846337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Using Hamiltonian simulations and energy-gap filters(single Pauli operators), any </a:t>
            </a:r>
            <a:r>
              <a:rPr lang="en-US" err="1"/>
              <a:t>Lindbladian</a:t>
            </a:r>
            <a:r>
              <a:rPr lang="en-US"/>
              <a:t>-based simulation algorithm with a guarantee to converge to Gibbs state must incur </a:t>
            </a:r>
            <a:r>
              <a:rPr lang="en-US" err="1"/>
              <a:t>similation</a:t>
            </a:r>
            <a:r>
              <a:rPr lang="en-US"/>
              <a:t> cost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A89C69-0320-8DDF-76CA-423235634A79}"/>
              </a:ext>
            </a:extLst>
          </p:cNvPr>
          <p:cNvSpPr txBox="1"/>
          <p:nvPr/>
        </p:nvSpPr>
        <p:spPr>
          <a:xfrm>
            <a:off x="1518421" y="4138304"/>
            <a:ext cx="55337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when the temperature is </a:t>
            </a:r>
            <a:r>
              <a:rPr lang="en-US">
                <a:solidFill>
                  <a:srgbClr val="FF0000"/>
                </a:solidFill>
              </a:rPr>
              <a:t>high</a:t>
            </a:r>
            <a:r>
              <a:rPr lang="en-US"/>
              <a:t> and for constant time.</a:t>
            </a:r>
          </a:p>
        </p:txBody>
      </p:sp>
    </p:spTree>
    <p:extLst>
      <p:ext uri="{BB962C8B-B14F-4D97-AF65-F5344CB8AC3E}">
        <p14:creationId xmlns:p14="http://schemas.microsoft.com/office/powerpoint/2010/main" val="3063615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0C4F0-CF90-B731-54E5-330362321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D2C04-CF4C-1C14-915F-16B889604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Araiza, R., Chen, Y., Junge, M., and Wu, P. (2023). Resource-dependent complexity of quantum channels. </a:t>
            </a:r>
            <a:r>
              <a:rPr lang="en-US" err="1"/>
              <a:t>arXiv</a:t>
            </a:r>
            <a:r>
              <a:rPr lang="en-US"/>
              <a:t> preprint arXiv:2303.11304</a:t>
            </a:r>
          </a:p>
          <a:p>
            <a:r>
              <a:rPr lang="en-US"/>
              <a:t>Araiza, R., Junge, M., and Wu, P. (2023). Transportation cost and Contraction coefficient for channels on von Neumann algebras, 2025, </a:t>
            </a:r>
            <a:r>
              <a:rPr lang="en-US" err="1"/>
              <a:t>arXiv</a:t>
            </a:r>
            <a:r>
              <a:rPr lang="en-US"/>
              <a:t> preprint arXiv:2506.04197</a:t>
            </a:r>
          </a:p>
          <a:p>
            <a:r>
              <a:rPr lang="en-US"/>
              <a:t>Ding, Z., Junge, M., Schleich, P., and Wu, P. (2025). Lower bound for simulation cost of open quantum systems: Lipschitz continuity approach. Communications in Mathematical Physics, 406(3), 60</a:t>
            </a:r>
          </a:p>
          <a:p>
            <a:r>
              <a:rPr lang="en-US"/>
              <a:t>Ding, Z., Junge, M., Schleich, P., and Wu, P. (2025). From noncommutative optimal transport to limitations of quantum computation, 2025, preprint.</a:t>
            </a:r>
          </a:p>
        </p:txBody>
      </p:sp>
    </p:spTree>
    <p:extLst>
      <p:ext uri="{BB962C8B-B14F-4D97-AF65-F5344CB8AC3E}">
        <p14:creationId xmlns:p14="http://schemas.microsoft.com/office/powerpoint/2010/main" val="1016668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532DD17-E759-6D5B-A6EE-D0767932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826" y="198279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/>
              <a:t>Lipschitz Geometry: </a:t>
            </a:r>
            <a:br>
              <a:rPr lang="en-US" sz="4100"/>
            </a:br>
            <a:r>
              <a:rPr lang="en-US" sz="4100"/>
              <a:t>From Connes and Lott (1989) to Rieffel (1999)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3D717C-74FC-8BA4-E1E1-310615F53818}"/>
              </a:ext>
            </a:extLst>
          </p:cNvPr>
          <p:cNvSpPr txBox="1"/>
          <p:nvPr/>
        </p:nvSpPr>
        <p:spPr>
          <a:xfrm>
            <a:off x="2169873" y="4881160"/>
            <a:ext cx="7045434" cy="55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/>
              <a:t>Encoded distances on the (normal) state space:</a:t>
            </a:r>
          </a:p>
        </p:txBody>
      </p:sp>
      <p:sp>
        <p:nvSpPr>
          <p:cNvPr id="48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\documentclass{article}&#10;\usepackage{amssymb,amsmath,latexsym,mathabx,physics}&#10;\pagestyle{empty}&#10;\newcommand{\wt}{\widetilde}&#10;\newcommand{\wh}{\widehat}&#10;\newcommand{\mb}{\mathbb}&#10;\newcommand{\mc}{\mathcal}&#10;\begin{document}&#10;&#10;A spectral triple $(\mc A, \mathcal{H}, D)$ consists of: &#10;\begin{itemize}&#10;  \item a Hilbert space $\mathcal{H}$. &#10;  \item an involutive algebra $\mc A \subseteq \mc B (\mc H)$. &#10;  \item a self-adjoint Dirac operator $D$ on $\mathcal{H}$.&#10;\end{itemize}&#10;\end{document}" title="IguanaTex Bitmap Display">
            <a:extLst>
              <a:ext uri="{FF2B5EF4-FFF2-40B4-BE49-F238E27FC236}">
                <a16:creationId xmlns:a16="http://schemas.microsoft.com/office/drawing/2014/main" id="{DE88E0FF-DB9C-667C-B33E-6B187B77A02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2306767"/>
            <a:ext cx="5614416" cy="2255530"/>
          </a:xfrm>
          <a:prstGeom prst="rect">
            <a:avLst/>
          </a:prstGeom>
        </p:spPr>
      </p:pic>
      <p:pic>
        <p:nvPicPr>
          <p:cNvPr id="24" name="Picture 23" descr="\documentclass{article}&#10;\usepackage{amssymb,amsmath,latexsym,mathabx,physics}&#10;\pagestyle{empty}&#10;\newcommand{\wt}{\widetilde}&#10;\newcommand{\wh}{\widehat}&#10;\newcommand{\mb}{\mathbb}&#10;\newcommand{\mc}{\mathcal}&#10;\begin{document}&#10;&#10;\begin{align*}&#10;W_D(\rho,\sigma) = \sup\left\{&#10;       |\rho(x)-\sigma(x)|:x=x^{*}\in\mc A,\ \|[D,x]\|&#10;\le1 \right\}.&#10;\end{align*}&#10;&#10;\end{document}" title="IguanaTex Bitmap Display">
            <a:extLst>
              <a:ext uri="{FF2B5EF4-FFF2-40B4-BE49-F238E27FC236}">
                <a16:creationId xmlns:a16="http://schemas.microsoft.com/office/drawing/2014/main" id="{62B21806-52A1-882E-B561-27A6599CF14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786" y="5561220"/>
            <a:ext cx="5614416" cy="230402"/>
          </a:xfrm>
          <a:prstGeom prst="rect">
            <a:avLst/>
          </a:prstGeom>
        </p:spPr>
      </p:pic>
      <p:pic>
        <p:nvPicPr>
          <p:cNvPr id="62" name="Picture 61" descr="\documentclass{article}&#10;\usepackage{amssymb,amsmath,latexsym,mathabx,physics}&#10;\pagestyle{empty}&#10;\newcommand{\wt}{\widetilde}&#10;\newcommand{\wh}{\widehat}&#10;\newcommand{\mb}{\mathbb}&#10;\newcommand{\mc}{\mathcal}&#10;\begin{document}&#10;&#10;Lipschitz semi-norms on order unit spaces: &#10;\begin{itemize}&#10;    \item $  |||\,\cdot\,|||_{L}:\mc A\longrightarrow[0,\infty)$;&#10;    \item $|||\textbf{1}|||_{L}=0$;&#10;    \item $|||x|||_{L}=|||x^{*}|||_{L},\ x \in \mc A$.&#10;    \item Further topological requirement.  &#10;\end{itemize}&#10;\end{document}" title="IguanaTex Bitmap Display">
            <a:extLst>
              <a:ext uri="{FF2B5EF4-FFF2-40B4-BE49-F238E27FC236}">
                <a16:creationId xmlns:a16="http://schemas.microsoft.com/office/drawing/2014/main" id="{678E8613-2742-8399-B4F9-2D9A22E8A9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56" y="2306345"/>
            <a:ext cx="5167695" cy="247573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BF61D69-0E95-050C-27DE-5CC2F319C845}"/>
              </a:ext>
            </a:extLst>
          </p:cNvPr>
          <p:cNvSpPr txBox="1"/>
          <p:nvPr/>
        </p:nvSpPr>
        <p:spPr>
          <a:xfrm>
            <a:off x="1702965" y="1874076"/>
            <a:ext cx="241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Connes</a:t>
            </a:r>
            <a:r>
              <a:rPr lang="en-US"/>
              <a:t>-Lott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6916245-29B3-4AF8-8897-388BA1CC506B}"/>
              </a:ext>
            </a:extLst>
          </p:cNvPr>
          <p:cNvSpPr txBox="1"/>
          <p:nvPr/>
        </p:nvSpPr>
        <p:spPr>
          <a:xfrm>
            <a:off x="8489659" y="1937435"/>
            <a:ext cx="1656826" cy="36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Rieffel</a:t>
            </a:r>
          </a:p>
        </p:txBody>
      </p:sp>
      <p:pic>
        <p:nvPicPr>
          <p:cNvPr id="60" name="Picture 59" descr="\documentclass{article}&#10;\usepackage{amssymb,amsmath,latexsym,mathabx,physics}&#10;\pagestyle{empty}&#10;\newcommand{\wt}{\widetilde}&#10;\newcommand{\wh}{\widehat}&#10;\newcommand{\mb}{\mathbb}&#10;\newcommand{\mc}{\mathcal}&#10;\begin{document}&#10;&#10;\begin{align*}&#10;W_L(\rho,\sigma) = \sup\left\{&#10;       |\rho(x)-\sigma(x)|:x=x^{*}\in\mc A,\ |||x|||_L&#10;\le 1 \right\}.&#10;\end{align*}&#10;&#10;\end{document}" title="IguanaTex Bitmap Display">
            <a:extLst>
              <a:ext uri="{FF2B5EF4-FFF2-40B4-BE49-F238E27FC236}">
                <a16:creationId xmlns:a16="http://schemas.microsoft.com/office/drawing/2014/main" id="{A682E0B7-4917-55DB-20BB-0932885FAF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786" y="6022800"/>
            <a:ext cx="5466110" cy="22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4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87FF8-C225-E57D-83CE-89F6D5DBD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89" y="58722"/>
            <a:ext cx="10228627" cy="662782"/>
          </a:xfrm>
        </p:spPr>
        <p:txBody>
          <a:bodyPr>
            <a:normAutofit/>
          </a:bodyPr>
          <a:lstStyle/>
          <a:p>
            <a:r>
              <a:rPr lang="en-US" sz="3200"/>
              <a:t>1. Matrix algebras:</a:t>
            </a:r>
          </a:p>
        </p:txBody>
      </p:sp>
      <p:pic>
        <p:nvPicPr>
          <p:cNvPr id="6" name="Picture 5" descr="\documentclass{article}&#10;\usepackage{amssymb,amsmath,latexsym,mathabx,physics}&#10;\pagestyle{empty}&#10;\newcommand{\wt}{\widetilde}&#10;\newcommand{\wh}{\widehat}&#10;\newcommand{\mb}{\mathbb}&#10;\newcommand{\mc}{\mathcal}&#10;\begin{document}&#10;&#10;&#10;Given some (self-adjoint) operators $A_1,A_2,\cdots, A_m$ on $d$ dimensional system, the spectral triple is given by &#10;\begin{itemize}&#10;    \item $\mc H = \bigoplus_{i=1}^m \mb C^d$.&#10;    \item $\mc A = \mc B(\mb C^d) \subseteq \mc B(\mc H)$, $x \cong \begin{pmatrix}&#10;x &amp; 0   &amp; \cdots &amp; 0 \\&#10;0   &amp; x &amp; \cdots &amp; 0 \\&#10;\vdots &amp; \vdots &amp; \ddots &amp; \vdots \\&#10;0 &amp; 0 &amp; \cdots &amp; x \\&#10;\end{pmatrix}$, $x\in \mc A$.&#10;    \item $D = &#10;\begin{pmatrix}&#10;A_1 &amp; 0   &amp; \cdots &amp; 0 \\&#10;0   &amp; A_2 &amp; \cdots &amp; 0 \\&#10;\vdots &amp; \vdots &amp; \ddots &amp; \vdots \\&#10;0 &amp; 0 &amp; \cdots &amp; A_m \\&#10;\end{pmatrix}.&#10;$&#10;\end{itemize}&#10;It leads to a semi-norm $|||X|||_L = \sup_{i} \|[A_i,X]\|$.&#10;\end{document}" title="IguanaTex Bitmap Display">
            <a:extLst>
              <a:ext uri="{FF2B5EF4-FFF2-40B4-BE49-F238E27FC236}">
                <a16:creationId xmlns:a16="http://schemas.microsoft.com/office/drawing/2014/main" id="{C26B7071-8DEF-5526-8BB0-5F8F12F3087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05" y="721504"/>
            <a:ext cx="10880000" cy="59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0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10E76A3-FEEF-BE8F-EEE7-045A288E0E1E}"/>
              </a:ext>
            </a:extLst>
          </p:cNvPr>
          <p:cNvSpPr txBox="1"/>
          <p:nvPr/>
        </p:nvSpPr>
        <p:spPr>
          <a:xfrm>
            <a:off x="287944" y="188256"/>
            <a:ext cx="5085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2. Commutative case</a:t>
            </a:r>
          </a:p>
        </p:txBody>
      </p:sp>
      <p:pic>
        <p:nvPicPr>
          <p:cNvPr id="13" name="Picture 12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$(\mc X,d)$ is a finite metric space, we consider $\mc A = L^\infty(\mc X)$. For $f \in \mc A$: $$\|f\|_{\mathrm{Lip}}:= \sup_{x\neq y}\frac{|f(x) - f(y)|}{d(x,y)}.$$ Set $n = |\mc X|$ and define &#10;\begin{align*}&#10;    D_{xy} = \frac{1}{d(x,y)} (\ketbra{x}{y} + \ketbra{y}{x}),\quad  \forall x \neq y \in \mc X.&#10;\end{align*}&#10;It is straightforward to show that $\|f\|_{\mathrm{Lip}} = \sup_{x\neq y} \|[D_{xy},f]\|$,&#10;\end{document}" title="IguanaTex Bitmap Display">
            <a:extLst>
              <a:ext uri="{FF2B5EF4-FFF2-40B4-BE49-F238E27FC236}">
                <a16:creationId xmlns:a16="http://schemas.microsoft.com/office/drawing/2014/main" id="{127C68C3-3876-B747-2FD6-C11978AED8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13" y="1193858"/>
            <a:ext cx="7745523" cy="309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11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A057E-456B-1297-95EF-A8B5051F9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920B9E1-E798-E9A5-A0A0-E765BF00D408}"/>
              </a:ext>
            </a:extLst>
          </p:cNvPr>
          <p:cNvSpPr txBox="1"/>
          <p:nvPr/>
        </p:nvSpPr>
        <p:spPr>
          <a:xfrm>
            <a:off x="287944" y="7892"/>
            <a:ext cx="5085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2. Commutative case</a:t>
            </a:r>
          </a:p>
        </p:txBody>
      </p:sp>
      <p:pic>
        <p:nvPicPr>
          <p:cNvPr id="5" name="Content Placeholder 4" descr="\documentclass{article}&#10;\usepackage{amssymb,amsmath,latexsym,mathabx,physics}&#10;\pagestyle{empty}&#10;\newcommand{\wt}{\widetilde}&#10;\newcommand{\wh}{\widehat}&#10;\newcommand{\mb}{\mathbb}&#10;\newcommand{\mc}{\mathcal}&#10;\begin{document}&#10;&#10;The spectral triple is given by &#10;\begin{itemize}&#10;    \item $\mc H = \bigoplus_{i=1}^{n(n-1)/2} \mb C^n$.&#10;    \item $\mc A = L^\infty(\mc X) \subseteq \mc B(\mc H)$, $\mc A\ni  f \cong \begin{pmatrix}&#10;f &amp; 0   &amp; \cdots &amp; 0 \\&#10;0   &amp; f &amp; \cdots &amp; 0 \\&#10;\vdots &amp; \vdots &amp; \ddots &amp; \vdots \\&#10;0 &amp; 0 &amp; \cdots &amp; f \\&#10;\end{pmatrix} \in \mc B(\mc H)$&#10;    \item $D = &#10;\begin{pmatrix}&#10;D_{12} &amp; 0   &amp; \cdots &amp; 0 \\&#10;0   &amp; D_{13} &amp; \cdots &amp; 0 \\&#10;\vdots &amp; \vdots &amp; \ddots &amp; \vdots \\&#10;0 &amp; 0 &amp; \cdots &amp; D_{n-1,n}\\&#10;\end{pmatrix}_{\frac{n(n-1)}{2} \times \frac{n(n-1)}{2}}&#10;\quad \mc X = \{1,2,\cdots,n\}.$&#10;\end{itemize}&#10;&#10;\end{document}" title="IguanaTex Bitmap Display">
            <a:extLst>
              <a:ext uri="{FF2B5EF4-FFF2-40B4-BE49-F238E27FC236}">
                <a16:creationId xmlns:a16="http://schemas.microsoft.com/office/drawing/2014/main" id="{C9F803C4-E9F3-77E6-3F39-7C9E8EFE4C29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68" y="1020282"/>
            <a:ext cx="810842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5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2F4516-D647-82AC-FC56-1851E2170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en-US"/>
              <a:t>Optimal transport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40234-6CAF-63E9-59ED-4F5BAF3B7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88" y="4152453"/>
            <a:ext cx="4958966" cy="3917773"/>
          </a:xfrm>
        </p:spPr>
        <p:txBody>
          <a:bodyPr>
            <a:normAutofit/>
          </a:bodyPr>
          <a:lstStyle/>
          <a:p>
            <a:endParaRPr lang="en-US" sz="2000"/>
          </a:p>
          <a:p>
            <a:endParaRPr lang="en-US" sz="2000"/>
          </a:p>
          <a:p>
            <a:pPr marL="0" indent="0">
              <a:buNone/>
            </a:pPr>
            <a:endParaRPr lang="en-US" sz="2000"/>
          </a:p>
          <a:p>
            <a:r>
              <a:rPr lang="en-US" sz="2000"/>
              <a:t>Monge-Kantorovich duality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41DB29-4BAF-037E-0EFC-EEC14A00B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40438"/>
            <a:ext cx="4788505" cy="3579407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 descr="\documentclass{article}&#10;\usepackage{amssymb,amsmath,latexsym,mathabx,physics}&#10;\pagestyle{empty}&#10;\newcommand{\wt}{\widetilde}&#10;\newcommand{\wh}{\widehat}&#10;\newcommand{\mb}{\mathbb}&#10;\newcommand{\mc}{\mathcal}&#10;\begin{document}&#10;&#10;&#10;\begin{equation*}&#10;    W_{1,d}(\mu,\nu)=\sup \left\{ \left|\int_{\mc X} f(x) d\mu(x) - \int_{\mc X} f(x)d\nu(x)\right|: |f(x)-f(y)| \leq d(x, y),\ \forall x, y \in \mc X\right\},&#10;\end{equation*}&#10;which is perfectly recovered by Connes' (or Rieffel's) framework.&#10;\end{document}" title="IguanaTex Bitmap Display">
            <a:extLst>
              <a:ext uri="{FF2B5EF4-FFF2-40B4-BE49-F238E27FC236}">
                <a16:creationId xmlns:a16="http://schemas.microsoft.com/office/drawing/2014/main" id="{FBAAD508-893F-7D7D-749B-6765FA50BF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79" y="5780271"/>
            <a:ext cx="7209143" cy="85828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A6DFE0-1A7E-69C6-3456-4519A7F74B03}"/>
              </a:ext>
            </a:extLst>
          </p:cNvPr>
          <p:cNvSpPr txBox="1">
            <a:spLocks/>
          </p:cNvSpPr>
          <p:nvPr/>
        </p:nvSpPr>
        <p:spPr>
          <a:xfrm>
            <a:off x="568516" y="2550036"/>
            <a:ext cx="5106635" cy="18625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What is the least “work” needed to reshape one probability distribution(state) into another?</a:t>
            </a:r>
          </a:p>
          <a:p>
            <a:r>
              <a:rPr lang="en-US" sz="2000"/>
              <a:t>In the noncommutative setting, states are density operators(positive with trace 1) on a Hilbert space. </a:t>
            </a:r>
          </a:p>
          <a:p>
            <a:endParaRPr lang="en-US" sz="2000"/>
          </a:p>
          <a:p>
            <a:endParaRPr lang="en-US" sz="2000"/>
          </a:p>
          <a:p>
            <a:pPr marL="0" indent="0">
              <a:buFont typeface="Arial" panose="020B0604020202020204" pitchFamily="34" charset="0"/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0863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07A2C-F593-85B9-B372-EA0862AC9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973" y="183284"/>
            <a:ext cx="10515600" cy="1325563"/>
          </a:xfrm>
        </p:spPr>
        <p:txBody>
          <a:bodyPr/>
          <a:lstStyle/>
          <a:p>
            <a:r>
              <a:rPr lang="en-US"/>
              <a:t>Two Lipschitz measures for channels</a:t>
            </a:r>
          </a:p>
        </p:txBody>
      </p:sp>
      <p:pic>
        <p:nvPicPr>
          <p:cNvPr id="6" name="Picture 5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Let $\mc N$ be a von Neumann algebra, and $|||\cdot|||_L$ be a Lipschitz seminorm defined on a weak-$*$ dense involutive algebra $\mc A \subseteq \mc N$.&#10;A quantum channel $\Phi: \mc N \to \mc N$ is assumed to be normal, unital and completely positive.&#10;\end{document}" title="IguanaTex Bitmap Display">
            <a:extLst>
              <a:ext uri="{FF2B5EF4-FFF2-40B4-BE49-F238E27FC236}">
                <a16:creationId xmlns:a16="http://schemas.microsoft.com/office/drawing/2014/main" id="{82CDAC32-39D3-89A7-655E-386B92B49F1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709" y="1385194"/>
            <a:ext cx="7843200" cy="769371"/>
          </a:xfrm>
          <a:prstGeom prst="rect">
            <a:avLst/>
          </a:prstGeom>
        </p:spPr>
      </p:pic>
      <p:pic>
        <p:nvPicPr>
          <p:cNvPr id="19" name="Picture 18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&#10;The \textit{transportation cost} (or \textit{Lipschitz Cost}):&#10;    \begin{equation*}\label{def:cost intro}&#10;        \Cost_{L}(\Phi) := \sup_{\substack{x=x^* \\ |||x|||_L \le 1}} \|\Phi(x) - x\|_{op},&#10;    \end{equation*}&#10;    where $\|\cdot\|_{op}$ denotes the operator norm.&#10;\end{document}" title="IguanaTex Bitmap Display">
            <a:extLst>
              <a:ext uri="{FF2B5EF4-FFF2-40B4-BE49-F238E27FC236}">
                <a16:creationId xmlns:a16="http://schemas.microsoft.com/office/drawing/2014/main" id="{C35D2FA3-07AA-E860-06FA-D65FECBE9D6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358" y="2473427"/>
            <a:ext cx="6247618" cy="1766095"/>
          </a:xfrm>
          <a:prstGeom prst="rect">
            <a:avLst/>
          </a:prstGeom>
        </p:spPr>
      </p:pic>
      <p:pic>
        <p:nvPicPr>
          <p:cNvPr id="17" name="Picture 16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The \textit{contraction coefficient} (or \textit{Lipschitz constant}):&#10;    \begin{equation*}\label{def:Lipschitz constant intro}&#10;        \Lip_L(\Phi) := \sup_{\substack{x=x^* \\ |||x|||_L \le 1}} \|\Phi(x)\|_L.&#10;    \end{equation*}&#10;    For it to be well-defined, we assume $\Phi(\mc A)\subseteq \mc A$.&#10;&#10;\end{document}" title="IguanaTex Bitmap Display">
            <a:extLst>
              <a:ext uri="{FF2B5EF4-FFF2-40B4-BE49-F238E27FC236}">
                <a16:creationId xmlns:a16="http://schemas.microsoft.com/office/drawing/2014/main" id="{1C449BDB-CEBA-7093-E9D4-CDCFCCFD10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634" y="4623692"/>
            <a:ext cx="5985524" cy="175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8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1387F-BE11-708F-9A65-0D0EC5D0D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088" y="-37546"/>
            <a:ext cx="10515600" cy="1325563"/>
          </a:xfrm>
        </p:spPr>
        <p:txBody>
          <a:bodyPr/>
          <a:lstStyle/>
          <a:p>
            <a:r>
              <a:rPr lang="en-US"/>
              <a:t>Completely bounded version</a:t>
            </a:r>
          </a:p>
        </p:txBody>
      </p:sp>
      <p:pic>
        <p:nvPicPr>
          <p:cNvPr id="9" name="Picture 8" descr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&#10;A \textit{matrix Lipschitz semi-norm} is a family $\{|||\!\cdot\!|||_{L^{(n)}}\}_{n\ge 1}$ with&#10;$|||\!\cdot\!|||_{L^{(n)}}:\mb M_{n}(\mc A)\to[0,\infty)$ satisfying&#10;\begin{itemize}&#10;    \item \textit{Degeneracy on the unit}: $|||\textbf{1}|||_{L^{(n)}} = 0.$&#10;    \item \textit{Self-adjoint invariance}: $|||x|||_{L^{(n)}} = |||x^*|||_{L^{(n)}} \quad \forall\, x \in \mb M_n(\mc A)$.&#10;    \item $|||x \oplus y|||_{L^{(n+m)}} = \max\{|||x|||_{L^{(n)}}, |||y|||_{L^{(m)}}\},\quad x\in \mb M_n(\mc A), y \in \mb M_m(\mc A), n,m\ge 1$.&#10;    \item $|||axb|||_{L^{(m)}} \le \|a\|_{op}\cdot |||x|||_{L^{(n)}} \cdot \|b\|_{op},\quad \quad x\in \mb M_n(\mc A), a\in \mb M_{m\times n}, b\in \mb M_{n\times m}$.&#10;\end{itemize}&#10;&#10;\end{document}" title="IguanaTex Bitmap Display">
            <a:extLst>
              <a:ext uri="{FF2B5EF4-FFF2-40B4-BE49-F238E27FC236}">
                <a16:creationId xmlns:a16="http://schemas.microsoft.com/office/drawing/2014/main" id="{F55EF7CE-DCD2-2C55-244C-A803C450E73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62" y="1251736"/>
            <a:ext cx="9568000" cy="33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408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66.1417"/>
  <p:tag name="ORIGINALWIDTH" val="2155.98"/>
  <p:tag name="LATEXADDIN" val="\documentclass{article}&#10;\usepackage{amssymb,amsmath,latexsym,mathabx,physics}&#10;\pagestyle{empty}&#10;\newcommand{\wt}{\widetilde}&#10;\newcommand{\wh}{\widehat}&#10;\newcommand{\mb}{\mathbb}&#10;\newcommand{\mc}{\mathcal}&#10;\begin{document}&#10;&#10;A spectral triple $(\mc A, \mathcal{H}, D)$ consists of: &#10;\begin{itemize}&#10;  \item a Hilbert space $\mathcal{H}$. &#10;  \item an involutive algebra $\mc A \subseteq \mc B (\mc H)$. &#10;  \item a self-adjoint Dirac operator $D$ on $\mathcal{H}$.&#10;\end{itemize}&#10;\end{document}"/>
  <p:tag name="IGUANATEXSIZE" val="22"/>
  <p:tag name="IGUANATEXCURSOR" val="47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69.1414"/>
  <p:tag name="ORIGINALWIDTH" val="3074.616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&#10;The \textit{transportation cost} (or \textit{Lipschitz Cost}):&#10;    \begin{equation*}\label{def:cost intro}&#10;        \Cost_{L}(\Phi) := \sup_{\substack{x=x^* \\ |||x|||_L \le 1}} \|\Phi(x) - x\|_{op},&#10;    \end{equation*}&#10;    where $\|\cdot\|_{op}$ denotes the operator norm.&#10;\end{document}"/>
  <p:tag name="IGUANATEXSIZE" val="20"/>
  <p:tag name="IGUANATEXCURSOR" val="50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64.6419"/>
  <p:tag name="ORIGINALWIDTH" val="2945.632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The \textit{contraction coefficient} (or \textit{Lipschitz constant}):&#10;    \begin{equation*}\label{def:Lipschitz constant intro}&#10;        \Lip_L(\Phi) := \sup_{\substack{x=x^* \\ |||x|||_L \le 1}} \|\Phi(x)\|_L.&#10;    \end{equation*}&#10;    For it to be well-defined, we assume $\Phi(\mc A)\subseteq \mc A$.&#10;&#10;\end{document}"/>
  <p:tag name="IGUANATEXSIZE" val="20"/>
  <p:tag name="IGUANATEXCURSOR" val="51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7.555"/>
  <p:tag name="ORIGINALWIDTH" val="4484.439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&#10;A \textit{matrix Lipschitz semi-norm} is a family $\{|||\!\cdot\!|||_{L^{(n)}}\}_{n\ge 1}$ with&#10;$|||\!\cdot\!|||_{L^{(n)}}:\mb M_{n}(\mc A)\to[0,\infty)$ satisfying&#10;\begin{itemize}&#10;    \item \textit{Degeneracy on the unit}: $|||\textbf{1}|||_{L^{(n)}} = 0.$&#10;    \item \textit{Self-adjoint invariance}: $|||x|||_{L^{(n)}} = |||x^*|||_{L^{(n)}} \quad \forall\, x \in \mb M_n(\mc A)$.&#10;    \item $|||x \oplus y|||_{L^{(n+m)}} = \max\{|||x|||_{L^{(n)}}, |||y|||_{L^{(m)}}\},\quad x\in \mb M_n(\mc A), y \in \mb M_m(\mc A), n,m\ge 1$.&#10;    \item $|||axb|||_{L^{(m)}} \le \|a\|_{op}\cdot |||x|||_{L^{(n)}} \cdot \|b\|_{op},\quad \quad x\in \mb M_n(\mc A), a\in \mb M_{m\times n}, b\in \mb M_{n\times m}$.&#10;\end{itemize}&#10;&#10;\end{document}"/>
  <p:tag name="IGUANATEXSIZE" val="21"/>
  <p:tag name="IGUANATEXCURSOR" val="58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20.3975"/>
  <p:tag name="ORIGINALWIDTH" val="2442.445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\begin{align*}&#10;  &amp;\Cost_{L}^{cb}(\Phi):=&#10;    \sup_{n\ge 1}\;&#10;    \sup_{\substack{x=x^{*}\in\mb M_{n}(\mc A)\\|||x|||_{L^{(n)}}\le 1}}&#10;    \bigl\|\Phi^{(n)}(x)-x\bigr\|_{op},&#10;  \\&#10;  &amp;\Lip_{L}^{cb}(\Phi):=&#10;    \sup_{n\ge 1}\;&#10;    \sup_{\substack{x=x^{*}\in\mb M_{n}(\mc A)\\|||x|||_{L^{(n)}}\le 1}}&#10;    |||\Phi^{(n)}(x)|||_{L^{(n)}}.&#10;\end{align*}&#10;\end{document}"/>
  <p:tag name="IGUANATEXSIZE" val="20"/>
  <p:tag name="IGUANATEXCURSOR" val="6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39.97"/>
  <p:tag name="ORIGINALWIDTH" val="1759.28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$$\Cost_{L}(\Phi)= \sup_{\rho \in S(\mc N)} W_L\big(\rho,\Phi_*(\rho)\big)$$ &#10;&#10;\end{document}"/>
  <p:tag name="IGUANATEXSIZE" val="22"/>
  <p:tag name="IGUANATEXCURSOR" val="38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78.6276"/>
  <p:tag name="ORIGINALWIDTH" val="4296.213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Let $\Phi\!:\mc N \!\to\! \mc N$ be a normal, unital, completely positive map and let $\Phi_*:\mc N_*\!\to\! \mc N_*$ denote its predual. For any Lipschitz semi-norm with domain $\mc A$ such that  $\Phi(\mc A) \subseteq \mc A$, we have&#10;  \[&#10;      \sup_{x=x^{*}\in\mc A}\frac{|||\Phi(x)|||_{L}}{|||x|||_{L}}&#10;      \;=\;&#10;      \sup_{\substack{\rho,\sigma\in S(\mc N)\\\rho\neq\sigma}}&#10;      \frac{W_{L}\bigl(\Phi_*(\rho),\Phi_*(\sigma)\bigr)}&#10;           {W_{L}(\rho,\sigma)}.&#10;  \]&#10;\end{document}"/>
  <p:tag name="IGUANATEXSIZE" val="20"/>
  <p:tag name="IGUANATEXCURSOR" val="76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4.867"/>
  <p:tag name="ORIGINALWIDTH" val="4098.237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\begin{itemize}&#10;\item \emph{Contraction}, $\Lip(\Phi)&lt;1$: &#10;      $\Phi$ dissipates fine structures encoded by the Lipschitz semi-norm; the dynamics&#10;      is mixing.&#10;\item \emph{Isometry}, \(\Lip(\Phi)=1\): &#10;      $\Phi$ acts noiselessly with respect to the Lipschitz semi-norm.&#10;\item \emph{Amplification/scrambling}, \(\Lip(\Phi)&gt;1\): $\Phi$ enlarges the spread of some Lipschitz observables, indicating information‑scrambling.&#10;\end{itemize}&#10;\end{document}"/>
  <p:tag name="IGUANATEXSIZE" val="20"/>
  <p:tag name="IGUANATEXCURSOR" val="73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9843"/>
  <p:tag name="ORIGINALWIDTH" val="2605.17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athrm{Count}(U) = \min\{l \ge 1: U = u_1u_2\cdots u_l, u_i \in S\}.&#10;\end{equation*}&#10;&#10;&#10;\end{document}"/>
  <p:tag name="IGUANATEXSIZE" val="25"/>
  <p:tag name="IGUANATEXCURSOR" val="53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2.7184"/>
  <p:tag name="ORIGINALWIDTH" val="3588.30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&#10;\mathrm{Depth}(U) = \min\{l \ge 1: U = V_1\cdots V_l, V_i = \bigotimes_j U_j, U_j\ \text{is}\ k-\text{local}\}.&#10;$$&#10;&#10;\end{document}"/>
  <p:tag name="IGUANATEXSIZE" val="25"/>
  <p:tag name="IGUANATEXCURSOR" val="63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9813"/>
  <p:tag name="ORIGINALWIDTH" val="3616.04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&#10;\mathrm{Depth}(U) = \min\{l \ge 1: U = V_1\cdots V_l, V_i = \bigotimes_j U_j, U_j\ \text{is}\ k-\text{local}\}.&#10;$&#10;&#10;&#10;&#10;\end{document}"/>
  <p:tag name="IGUANATEXSIZE" val="18"/>
  <p:tag name="IGUANATEXCURSOR" val="63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0.4837"/>
  <p:tag name="ORIGINALWIDTH" val="3179.603"/>
  <p:tag name="LATEXADDIN" val="\documentclass{article}&#10;\usepackage{amssymb,amsmath,latexsym,mathabx,physics}&#10;\pagestyle{empty}&#10;\newcommand{\wt}{\widetilde}&#10;\newcommand{\wh}{\widehat}&#10;\newcommand{\mb}{\mathbb}&#10;\newcommand{\mc}{\mathcal}&#10;\begin{document}&#10;&#10;\begin{align*}&#10;W_D(\rho,\sigma) = \sup\left\{&#10;       |\rho(x)-\sigma(x)|:x=x^{*}\in\mc A,\ \|[D,x]\|&#10;\le1 \right\}.&#10;\end{align*}&#10;&#10;\end{document}"/>
  <p:tag name="IGUANATEXSIZE" val="28"/>
  <p:tag name="IGUANATEXCURSOR" val="32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1.7361"/>
  <p:tag name="ORIGINALWIDTH" val="2536.93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Suppose $S$ is the set of $1$-local Pauli operators. &#10;&#10;&#10;\end{document}"/>
  <p:tag name="IGUANATEXSIZE" val="20"/>
  <p:tag name="IGUANATEXCURSOR" val="57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99.4376"/>
  <p:tag name="ORIGINALWIDTH" val="2029.24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   (2k)^{\mathrm{Depth}(U)} &amp; \ge \frac{\sup_{P\in S}\|[P,U^{\dagger} x U]\|_{op}}{\sup_{P\in S}\|[P,x]\|_{op}} \\&#10;&amp; = \mathrm{Lip}_S(U),\quad \forall x \in \mc B(\mc H).&#10;\end{align*}&#10;&#10;&#10;\end{document}"/>
  <p:tag name="IGUANATEXSIZE" val="20"/>
  <p:tag name="IGUANATEXCURSOR" val="56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9813"/>
  <p:tag name="ORIGINALWIDTH" val="1963.25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For any $P \in S$, $V = \bigotimes_j U_j$, we have&#10;&#10;&#10;\end{document}"/>
  <p:tag name="IGUANATEXSIZE" val="20"/>
  <p:tag name="IGUANATEXCURSOR" val="57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1.7361"/>
  <p:tag name="ORIGINALWIDTH" val="2110.23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S_k$ is the set of $k$-local Pauli operators. &#10;&#10;&#10;\end{document}"/>
  <p:tag name="IGUANATEXSIZE" val="20"/>
  <p:tag name="IGUANATEXCURSOR" val="56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908.511"/>
  <p:tag name="ORIGINALWIDTH" val="2891.63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\|[P,V^{\dagger} x V]\|_{op} &amp; = \|[V PV^{\dagger}, x]\|_{op} \\&#10; &amp; = \|[U_j PU_j^{\dagger}, x]\|_{op},\ U_j\ \text{is}\ k-\text{local} \\&#10; &amp; = \|[U_j PU_j^{\dagger}, x - \tr_k(x) \otimes \mb I_k/2^k]\|_{op} \\&#10; &amp; = \|[P, U_j^{\dagger}( x - \tr_k(x) \otimes \mb I_k/2^k)U_j]\|_{op} \\&#10; &amp; \le 2\|P U_j^{\dagger}( x - \tr_k(x) \otimes \mb I_k/2^k)U_j\|_{op} \\&#10; &amp; = 2 \|x - \tr_k(x) \otimes \mb I_k/2^k\|_{op} \\&#10; &amp; = 2 \|\frac{1}{2^k}\sum_{P_k \in S_k} (x- P_k x P_k)\|_{op} \\&#10;&amp; \le 2\sup_{P_k \in S_k}\|[P_k,x]\|_{op} \le 2k\sup_{P\in S}\|[P,x]\|_{op}&#10;\end{align*}&#10;&#10;&#10;&#10;\end{document}"/>
  <p:tag name="IGUANATEXSIZE" val="20"/>
  <p:tag name="IGUANATEXCURSOR" val="110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00.225"/>
  <p:tag name="ORIGINALWIDTH" val="1550.05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&#10;\begin{align*}&#10;   &amp; \|[P_k,x]\|_{op} \le k \sup_{P\in S} \|[P,x]\|_{op}.&#10;\end{align*}&#10;&#10;\end{document}"/>
  <p:tag name="IGUANATEXSIZE" val="20"/>
  <p:tag name="IGUANATEXCURSOR" val="59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1559.05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Apply the inequality $l$ times,&#10;&#10;&#10;\end{document}"/>
  <p:tag name="IGUANATEXSIZE" val="20"/>
  <p:tag name="IGUANATEXCURSOR" val="55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27.4465"/>
  <p:tag name="ORIGINALWIDTH" val="1578.55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&#10;\begin{align*}&#10;   &amp; \|[P,(V_1\cdots V_l)^{\dagger} x (V_1\cdots V_l)]\|_{op} \\&#10;&amp; \le (2k)^l \sup_{P\in S} \|[P,x]\|_{op}.&#10;\end{align*}&#10;&#10;&#10;\end{document}"/>
  <p:tag name="IGUANATEXSIZE" val="20"/>
  <p:tag name="IGUANATEXCURSOR" val="64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25.1968"/>
  <p:tag name="ORIGINALWIDTH" val="4071.241"/>
  <p:tag name="LATEXADDIN" val="\documentclass{article}&#10;\usepackage{amsmath}&#10;\pagestyle{empty}&#10;\begin{document}&#10;&#10;\begin{equation*}&#10;     L(\rho)= \underbrace{-i[H,\rho]}_{\text{coherent part}} + \sum_{j=1}^m \underbrace{L_{V_j}(\rho)}_{\text{dissipative part}},\ L_{V}(\rho)= \underbrace{V\rho V^\dagger}_{\text{Jump}} - \frac{1}{2}\underbrace{(V^\dagger V \rho+\rho V^\dagger V)}_{\text{No jump}}.&#10;\end{equation*}&#10;&#10;&#10;\end{document}"/>
  <p:tag name="IGUANATEXSIZE" val="20"/>
  <p:tag name="IGUANATEXCURSOR" val="31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4.7131"/>
  <p:tag name="ORIGINALWIDTH" val="1703.03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\rho_{\beta} = \frac{\exp(-\beta H)}{\Tr(\exp(-\beta H))}, \beta \in (0,\infty)$$&#10;&#10;    &#10;&#10;&#10;\end{document}"/>
  <p:tag name="IGUANATEXSIZE" val="20"/>
  <p:tag name="IGUANATEXCURSOR" val="52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07.612"/>
  <p:tag name="ORIGINALWIDTH" val="2311.961"/>
  <p:tag name="LATEXADDIN" val="\documentclass{article}&#10;\usepackage{amssymb,amsmath,latexsym,mathabx,physics}&#10;\pagestyle{empty}&#10;\newcommand{\wt}{\widetilde}&#10;\newcommand{\wh}{\widehat}&#10;\newcommand{\mb}{\mathbb}&#10;\newcommand{\mc}{\mathcal}&#10;\begin{document}&#10;&#10;Lipschitz semi-norms on order unit spaces: &#10;\begin{itemize}&#10;    \item $  |||\,\cdot\,|||_{L}:\mc A\longrightarrow[0,\infty)$;&#10;    \item $|||\textbf{1}|||_{L}=0$;&#10;    \item $|||x|||_{L}=|||x^{*}|||_{L},\ x \in \mc A$.&#10;    \item Further topological requirement.  &#10;\end{itemize}&#10;\end{document}"/>
  <p:tag name="IGUANATEXSIZE" val="22"/>
  <p:tag name="IGUANATEXCURSOR" val="48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9.7338"/>
  <p:tag name="ORIGINALWIDTH" val="1824.52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        \Tr(\rho_\beta \mc L_\beta(X) Y) = \Tr(\rho_\beta X \mc L_\beta(Y)).&#10;     \end{align*}&#10;     &#10;&#10;\end{document}"/>
  <p:tag name="IGUANATEXSIZE" val="28"/>
  <p:tag name="IGUANATEXCURSOR" val="63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4.9719"/>
  <p:tag name="ORIGINALWIDTH" val="2502.43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     \begin{align*}&#10;         \Tr(\rho_\beta^{1/2} \mc L_\beta(X)\rho_\beta^{1/2} Y) = \Tr(\rho_\beta^{1/2} X \rho_\beta^{1/2}\mc L_\beta(Y)).&#10;     \end{align*}&#10;&#10;&#10;\end{document}"/>
  <p:tag name="IGUANATEXSIZE" val="28"/>
  <p:tag name="IGUANATEXCURSOR" val="52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4.9794"/>
  <p:tag name="ORIGINALWIDTH" val="1097.86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 \sigma_t^{\rho_\beta}(X):= \rho_\beta^{it} X\rho_\beta^{-it}.&#10;\end{equation*}&#10;&#10;&#10;\end{document}"/>
  <p:tag name="IGUANATEXSIZE" val="28"/>
  <p:tag name="IGUANATEXCURSOR" val="60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8.2152"/>
  <p:tag name="ORIGINALWIDTH" val="1385.82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   $$\mc L(X) = i[G,X] + \sum_j L_{V_j},$$&#10;&#10;&#10;\end{document}"/>
  <p:tag name="IGUANATEXSIZE" val="28"/>
  <p:tag name="IGUANATEXCURSOR" val="56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41.9197"/>
  <p:tag name="ORIGINALWIDTH" val="2974.87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\Delta_{\sigma}^{1/2}(V_j) =V_j^{\dagger}$ and \begin{equation*}    G = -i\tanh(\log(\Delta_{\sigma}^{1/4}))(\frac{1}{2}\sum_{j}V_j^{\dagger}V_j).\end{equation*}&#10;&#10;&#10;\end{document}"/>
  <p:tag name="IGUANATEXSIZE" val="28"/>
  <p:tag name="IGUANATEXCURSOR" val="56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.2126"/>
  <p:tag name="ORIGINALWIDTH" val="3203.59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}    V_j = \int_0^\infty f_\beta(t)\exp(iHt) \sigma_j \exp(-iHt)dt,\end{equation}&#10;&#10;&#10;\end{document}"/>
  <p:tag name="IGUANATEXSIZE" val="28"/>
  <p:tag name="IGUANATEXCURSOR" val="61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4.4844"/>
  <p:tag name="ORIGINALWIDTH" val="2050.99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here $\sigma_j$ is the set of single Pauli gates &#10;&#10;&#10;&#10;&#10;\end{document}"/>
  <p:tag name="IGUANATEXSIZE" val="28"/>
  <p:tag name="IGUANATEXCURSOR" val="57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996.2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[\mathrm{Cost}(T_t) \ge c\cdot t\left(\lambda_{\max}(H)-\lambda_{\min}(H)\right) \]&#10;&#10;&#10;\end{document}"/>
  <p:tag name="IGUANATEXSIZE" val="28"/>
  <p:tag name="IGUANATEXCURSOR" val="52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9.7338"/>
  <p:tag name="ORIGINALWIDTH" val="3095.613"/>
  <p:tag name="LATEXADDIN" val="\documentclass{article}&#10;\usepackage{amssymb,amsmath,latexsym,mathabx,physics}&#10;\pagestyle{empty}&#10;\newcommand{\wt}{\widetilde}&#10;\newcommand{\wh}{\widehat}&#10;\newcommand{\mb}{\mathbb}&#10;\newcommand{\mc}{\mathcal}&#10;\begin{document}&#10;&#10;\begin{align*}&#10;W_L(\rho,\sigma) = \sup\left\{&#10;       |\rho(x)-\sigma(x)|:x=x^{*}\in\mc A,\ |||x|||_L&#10;\le 1 \right\}.&#10;\end{align*}&#10;&#10;\end{document}"/>
  <p:tag name="IGUANATEXSIZE" val="28"/>
  <p:tag name="IGUANATEXCURSOR" val="32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351.706"/>
  <p:tag name="ORIGINALWIDTH" val="4283.464"/>
  <p:tag name="LATEXADDIN" val="\documentclass{article}&#10;\usepackage{amssymb,amsmath,latexsym,mathabx,physics}&#10;\pagestyle{empty}&#10;\newcommand{\wt}{\widetilde}&#10;\newcommand{\wh}{\widehat}&#10;\newcommand{\mb}{\mathbb}&#10;\newcommand{\mc}{\mathcal}&#10;\begin{document}&#10;&#10;&#10;Given some (self-adjoint) operators $A_1,A_2,\cdots, A_m$ on $d$ dimensional system, the spectral triple is given by &#10;\begin{itemize}&#10;    \item $\mc H = \bigoplus_{i=1}^m \mb C^d$.&#10;    \item $\mc A = \mc B(\mb C^d) \subseteq \mc B(\mc H)$, $x \cong \begin{pmatrix}&#10;x &amp; 0   &amp; \cdots &amp; 0 \\&#10;0   &amp; x &amp; \cdots &amp; 0 \\&#10;\vdots &amp; \vdots &amp; \ddots &amp; \vdots \\&#10;0 &amp; 0 &amp; \cdots &amp; x \\&#10;\end{pmatrix}$, $x\in \mc A$.&#10;    \item $D = &#10;\begin{pmatrix}&#10;A_1 &amp; 0   &amp; \cdots &amp; 0 \\&#10;0   &amp; A_2 &amp; \cdots &amp; 0 \\&#10;\vdots &amp; \vdots &amp; \ddots &amp; \vdots \\&#10;0 &amp; 0 &amp; \cdots &amp; A_m \\&#10;\end{pmatrix}.&#10;$&#10;\end{itemize}&#10;It leads to a semi-norm $|||X|||_L = \sup_{i} \|[A_i,X]\|$.&#10;\end{document}"/>
  <p:tag name="IGUANATEXSIZE" val="25"/>
  <p:tag name="IGUANATEXCURSOR" val="22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25.309"/>
  <p:tag name="ORIGINALWIDTH" val="3811.773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$(\mc X,d)$ is a finite metric space, we consider $\mc A = L^\infty(\mc X)$. For $f \in \mc A$: $$\|f\|_{\mathrm{Lip}}:= \sup_{x\neq y}\frac{|f(x) - f(y)|}{d(x,y)}.$$ Set $n = |\mc X|$ and define &#10;\begin{align*}&#10;    D_{xy} = \frac{1}{d(x,y)} (\ketbra{x}{y} + \ketbra{y}{x}),\quad  \forall x \neq y \in \mc X.&#10;\end{align*}&#10;It is straightforward to show that $\|f\|_{\mathrm{Lip}} = \sup_{x\neq y} \|[D_{xy},f]\|$,&#10;\end{document}"/>
  <p:tag name="IGUANATEXSIZE" val="20"/>
  <p:tag name="IGUANATEXCURSOR" val="45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009.749"/>
  <p:tag name="ORIGINALWIDTH" val="3745.032"/>
  <p:tag name="LATEXADDIN" val="\documentclass{article}&#10;\usepackage{amssymb,amsmath,latexsym,mathabx,physics}&#10;\pagestyle{empty}&#10;\newcommand{\wt}{\widetilde}&#10;\newcommand{\wh}{\widehat}&#10;\newcommand{\mb}{\mathbb}&#10;\newcommand{\mc}{\mathcal}&#10;\begin{document}&#10;&#10;The spectral triple is given by &#10;\begin{itemize}&#10;    \item $\mc H = \bigoplus_{i=1}^{n(n-1)/2} \mb C^n$.&#10;    \item $\mc A = L^\infty(\mc X) \subseteq \mc B(\mc H)$, $\mc A\ni  f \cong \begin{pmatrix}&#10;f &amp; 0   &amp; \cdots &amp; 0 \\&#10;0   &amp; f &amp; \cdots &amp; 0 \\&#10;\vdots &amp; \vdots &amp; \ddots &amp; \vdots \\&#10;0 &amp; 0 &amp; \cdots &amp; f \\&#10;\end{pmatrix} \in \mc B(\mc H)$&#10;    \item $D = &#10;\begin{pmatrix}&#10;D_{12} &amp; 0   &amp; \cdots &amp; 0 \\&#10;0   &amp; D_{13} &amp; \cdots &amp; 0 \\&#10;\vdots &amp; \vdots &amp; \ddots &amp; \vdots \\&#10;0 &amp; 0 &amp; \cdots &amp; D_{n-1,n}\\&#10;\end{pmatrix}_{\frac{n(n-1)}{2} \times \frac{n(n-1)}{2}}&#10;\quad \mc X = \{1,2,\cdots,n\}.$&#10;\end{itemize}&#10;&#10;\end{document}"/>
  <p:tag name="IGUANATEXSIZE" val="20"/>
  <p:tag name="IGUANATEXCURSOR" val="22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3.1796"/>
  <p:tag name="ORIGINALWIDTH" val="4730.409"/>
  <p:tag name="LATEXADDIN" val="\documentclass{article}&#10;\usepackage{amssymb,amsmath,latexsym,mathabx,physics}&#10;\pagestyle{empty}&#10;\newcommand{\wt}{\widetilde}&#10;\newcommand{\wh}{\widehat}&#10;\newcommand{\mb}{\mathbb}&#10;\newcommand{\mc}{\mathcal}&#10;\begin{document}&#10;&#10;&#10;\begin{equation*}&#10;    W_{1,d}(\mu,\nu)=\sup \left\{ \left|\int_{\mc X} f(x) d\mu(x) - \int_{\mc X} f(x)d\nu(x)\right|: |f(x)-f(y)| \leq d(x, y),\ \forall x, y \in \mc X\right\},&#10;\end{equation*}&#10;which is perfectly recovered by Connes' (or Rieffel's) framework.&#10;\end{document}"/>
  <p:tag name="IGUANATEXSIZE" val="15"/>
  <p:tag name="IGUANATEXCURSOR" val="48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20.6974"/>
  <p:tag name="ORIGINALWIDTH" val="4288.714"/>
  <p:tag name="LATEXADDIN" val="\documentclass{article}&#10;\usepackage{amssymb,amsmath,latexsym,mathabx,physics}&#10;\pagestyle{empty}&#10;\newcommand{\wt}{\widetilde}&#10;\newcommand{\wh}{\widehat}&#10;\newcommand{\mb}{\mathbb}&#10;\newcommand{\mc}{\mathcal}&#10;\newcommand{\Lip}{\mathrm{Lip}}&#10;\newcommand{\Cost}{\mathrm{Cost}}&#10;\begin{document}&#10;&#10;Let $\mc N$ be a von Neumann algebra, and $|||\cdot|||_L$ be a Lipschitz seminorm defined on a weak-$*$ dense involutive algebra $\mc A \subseteq \mc N$.&#10;A quantum channel $\Phi: \mc N \to \mc N$ is assumed to be normal, unital and completely positive.&#10;\end{document}"/>
  <p:tag name="IGUANATEXSIZE" val="18"/>
  <p:tag name="IGUANATEXCURSOR" val="54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370CA049B49943A53D4FA063D52A03" ma:contentTypeVersion="11" ma:contentTypeDescription="Create a new document." ma:contentTypeScope="" ma:versionID="8e16c996b4ae524726c9e07c4305f753">
  <xsd:schema xmlns:xsd="http://www.w3.org/2001/XMLSchema" xmlns:xs="http://www.w3.org/2001/XMLSchema" xmlns:p="http://schemas.microsoft.com/office/2006/metadata/properties" xmlns:ns3="fd5c4643-ecf6-4629-98b7-f333fa4e5e27" targetNamespace="http://schemas.microsoft.com/office/2006/metadata/properties" ma:root="true" ma:fieldsID="c681e124d1983809af60c76ba7cb0896" ns3:_="">
    <xsd:import namespace="fd5c4643-ecf6-4629-98b7-f333fa4e5e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5c4643-ecf6-4629-98b7-f333fa4e5e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d5c4643-ecf6-4629-98b7-f333fa4e5e27" xsi:nil="true"/>
  </documentManagement>
</p:properties>
</file>

<file path=customXml/itemProps1.xml><?xml version="1.0" encoding="utf-8"?>
<ds:datastoreItem xmlns:ds="http://schemas.openxmlformats.org/officeDocument/2006/customXml" ds:itemID="{69CDA9ED-A644-4449-A004-ADAAE72B4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6619E1-4E0D-44A0-83D4-28244910F9CF}">
  <ds:schemaRefs>
    <ds:schemaRef ds:uri="fd5c4643-ecf6-4629-98b7-f333fa4e5e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A2DA6E4-8DBD-4AC9-B295-7C6CA289A9E4}">
  <ds:schemaRefs>
    <ds:schemaRef ds:uri="http://purl.org/dc/dcmitype/"/>
    <ds:schemaRef ds:uri="fd5c4643-ecf6-4629-98b7-f333fa4e5e27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a9ee03e0-b78c-4998-8bf4-79b266b85105}" enabled="1" method="Standard" siteId="{723a5a87-f39a-4a22-9247-3fc240c0139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From noncommutative optimal transport to limitations of quantum</Template>
  <TotalTime>0</TotalTime>
  <Words>873</Words>
  <Application>Microsoft Office PowerPoint</Application>
  <PresentationFormat>Widescreen</PresentationFormat>
  <Paragraphs>97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Cambria Math</vt:lpstr>
      <vt:lpstr>Times</vt:lpstr>
      <vt:lpstr>Office Theme</vt:lpstr>
      <vt:lpstr>Office Theme</vt:lpstr>
      <vt:lpstr>Transportation cost and contraction coefficient for channels on von Neumann algebras</vt:lpstr>
      <vt:lpstr>Paulsen taught us to measure maps between operator algebras with the completely bounded norm</vt:lpstr>
      <vt:lpstr>Lipschitz Geometry:  From Connes and Lott (1989) to Rieffel (1999)</vt:lpstr>
      <vt:lpstr>1. Matrix algebras:</vt:lpstr>
      <vt:lpstr>PowerPoint Presentation</vt:lpstr>
      <vt:lpstr>PowerPoint Presentation</vt:lpstr>
      <vt:lpstr>Optimal transport theory</vt:lpstr>
      <vt:lpstr>Two Lipschitz measures for channels</vt:lpstr>
      <vt:lpstr>Completely bounded version</vt:lpstr>
      <vt:lpstr>Completely bounded version</vt:lpstr>
      <vt:lpstr>PowerPoint Presentation</vt:lpstr>
      <vt:lpstr>PowerPoint Presentation</vt:lpstr>
      <vt:lpstr>PowerPoint Presentation</vt:lpstr>
      <vt:lpstr>PowerPoint Presentation</vt:lpstr>
      <vt:lpstr>Application to Quantum computation</vt:lpstr>
      <vt:lpstr>Lower bound on quantum computation: a summary</vt:lpstr>
      <vt:lpstr>Lower bound on quantum simulation: a summary</vt:lpstr>
      <vt:lpstr>Connection: from Lieb-Robinson bound(light cone argument) to Lipschitz geometry</vt:lpstr>
      <vt:lpstr>Limitations on simulation of Lindblad dynamics</vt:lpstr>
      <vt:lpstr>Preparing Gibbs state via Lindbladians</vt:lpstr>
      <vt:lpstr>Gibbs state sampler: KMS and GNS symmetry</vt:lpstr>
      <vt:lpstr>The issue with GNS Gibbs sampler</vt:lpstr>
      <vt:lpstr>KMS Gibbs sampler</vt:lpstr>
      <vt:lpstr>KMS Gibbs sampler</vt:lpstr>
      <vt:lpstr>Theorem(Ding, Junge, Schleich, W.):  Limitations of Lindbladian simulation algorithm</vt:lpstr>
      <vt:lpstr>Reference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Peixue Wu</dc:creator>
  <cp:lastModifiedBy>Peixue Wu</cp:lastModifiedBy>
  <cp:revision>2</cp:revision>
  <dcterms:created xsi:type="dcterms:W3CDTF">2025-06-04T20:11:33Z</dcterms:created>
  <dcterms:modified xsi:type="dcterms:W3CDTF">2026-06-27T00:45:47Z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0x010100E4370CA049B49943A53D4FA063D52A03</vt:lpwstr>
  </property>
</Properties>
</file>