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ink/ink1.xml" ContentType="application/inkml+xml"/>
  <Override PartName="/ppt/ink/ink2.xml" ContentType="application/inkml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3" r:id="rId6"/>
    <p:sldId id="258" r:id="rId7"/>
    <p:sldId id="262" r:id="rId8"/>
    <p:sldId id="264" r:id="rId9"/>
    <p:sldId id="266" r:id="rId10"/>
    <p:sldId id="274" r:id="rId11"/>
    <p:sldId id="265" r:id="rId12"/>
    <p:sldId id="267" r:id="rId13"/>
    <p:sldId id="276" r:id="rId14"/>
    <p:sldId id="260" r:id="rId15"/>
    <p:sldId id="272" r:id="rId16"/>
    <p:sldId id="277" r:id="rId17"/>
    <p:sldId id="268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53C55E8-8E88-4DBF-9D3B-5004168B4339}">
          <p14:sldIdLst>
            <p14:sldId id="256"/>
            <p14:sldId id="257"/>
            <p14:sldId id="259"/>
            <p14:sldId id="261"/>
            <p14:sldId id="273"/>
            <p14:sldId id="258"/>
            <p14:sldId id="262"/>
            <p14:sldId id="264"/>
            <p14:sldId id="266"/>
            <p14:sldId id="274"/>
            <p14:sldId id="265"/>
            <p14:sldId id="267"/>
            <p14:sldId id="276"/>
            <p14:sldId id="260"/>
            <p14:sldId id="272"/>
            <p14:sldId id="277"/>
            <p14:sldId id="268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AC7672-9B9E-45EE-9DED-3102C95AD5C5}" v="1499" dt="2025-02-24T18:21:53.2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161" d="100"/>
          <a:sy n="161" d="100"/>
        </p:scale>
        <p:origin x="30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137BC5-DE75-49A1-AFB4-ED117715993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EF9944-36CD-4AD0-85CF-233FD751A38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Understanding Physics</a:t>
          </a:r>
          <a:r>
            <a:rPr lang="en-US" dirty="0"/>
            <a:t>: open quantum system captures the realistic behavior when your system is interacted with the environment.</a:t>
          </a:r>
        </a:p>
      </dgm:t>
    </dgm:pt>
    <dgm:pt modelId="{7616214C-EFE0-41A4-8165-C3F84B5C95D2}" type="parTrans" cxnId="{08689ECA-DEB2-4C24-B52B-860F6F133D41}">
      <dgm:prSet/>
      <dgm:spPr/>
      <dgm:t>
        <a:bodyPr/>
        <a:lstStyle/>
        <a:p>
          <a:endParaRPr lang="en-US"/>
        </a:p>
      </dgm:t>
    </dgm:pt>
    <dgm:pt modelId="{CD2C85D3-D1B3-40B9-8337-CA3031155C4A}" type="sibTrans" cxnId="{08689ECA-DEB2-4C24-B52B-860F6F133D41}">
      <dgm:prSet/>
      <dgm:spPr/>
      <dgm:t>
        <a:bodyPr/>
        <a:lstStyle/>
        <a:p>
          <a:endParaRPr lang="en-US"/>
        </a:p>
      </dgm:t>
    </dgm:pt>
    <dgm:pt modelId="{84C4F965-1EB5-4F2F-A32D-DA411B2465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Quantum Algorithm Design:</a:t>
          </a:r>
          <a:r>
            <a:rPr lang="en-US" b="0" dirty="0"/>
            <a:t> design open system algorithm to prepare Gibbs/ground state efficiently.</a:t>
          </a:r>
          <a:endParaRPr lang="en-US" dirty="0"/>
        </a:p>
      </dgm:t>
    </dgm:pt>
    <dgm:pt modelId="{E9594AC3-EDD0-437D-A488-C556BE6A93C3}" type="parTrans" cxnId="{470F721E-5F49-4F00-949A-811AE2EF22E7}">
      <dgm:prSet/>
      <dgm:spPr/>
      <dgm:t>
        <a:bodyPr/>
        <a:lstStyle/>
        <a:p>
          <a:endParaRPr lang="en-US"/>
        </a:p>
      </dgm:t>
    </dgm:pt>
    <dgm:pt modelId="{5CCBDF28-23C6-4113-AD54-78CD7B77F2BB}" type="sibTrans" cxnId="{470F721E-5F49-4F00-949A-811AE2EF22E7}">
      <dgm:prSet/>
      <dgm:spPr/>
      <dgm:t>
        <a:bodyPr/>
        <a:lstStyle/>
        <a:p>
          <a:endParaRPr lang="en-US"/>
        </a:p>
      </dgm:t>
    </dgm:pt>
    <dgm:pt modelId="{6400EE0B-DCA6-4A33-9C52-4A8B01BA02E8}" type="pres">
      <dgm:prSet presAssocID="{96137BC5-DE75-49A1-AFB4-ED1177159937}" presName="root" presStyleCnt="0">
        <dgm:presLayoutVars>
          <dgm:dir/>
          <dgm:resizeHandles val="exact"/>
        </dgm:presLayoutVars>
      </dgm:prSet>
      <dgm:spPr/>
    </dgm:pt>
    <dgm:pt modelId="{C382AA95-2E5B-4C0B-8AB1-518F2959CD17}" type="pres">
      <dgm:prSet presAssocID="{21EF9944-36CD-4AD0-85CF-233FD751A385}" presName="compNode" presStyleCnt="0"/>
      <dgm:spPr/>
    </dgm:pt>
    <dgm:pt modelId="{04FDCEEF-4555-44D8-8EFE-617CD08286E9}" type="pres">
      <dgm:prSet presAssocID="{21EF9944-36CD-4AD0-85CF-233FD751A385}" presName="bgRect" presStyleLbl="bgShp" presStyleIdx="0" presStyleCnt="2"/>
      <dgm:spPr/>
    </dgm:pt>
    <dgm:pt modelId="{D3287F1A-C076-41EE-82A5-3308F5D0F017}" type="pres">
      <dgm:prSet presAssocID="{21EF9944-36CD-4AD0-85CF-233FD751A385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2BB89227-8C4B-4856-82D1-9CFCB5013ED1}" type="pres">
      <dgm:prSet presAssocID="{21EF9944-36CD-4AD0-85CF-233FD751A385}" presName="spaceRect" presStyleCnt="0"/>
      <dgm:spPr/>
    </dgm:pt>
    <dgm:pt modelId="{FFE046E1-08F3-4940-B5E6-9F059971D302}" type="pres">
      <dgm:prSet presAssocID="{21EF9944-36CD-4AD0-85CF-233FD751A385}" presName="parTx" presStyleLbl="revTx" presStyleIdx="0" presStyleCnt="2">
        <dgm:presLayoutVars>
          <dgm:chMax val="0"/>
          <dgm:chPref val="0"/>
        </dgm:presLayoutVars>
      </dgm:prSet>
      <dgm:spPr/>
    </dgm:pt>
    <dgm:pt modelId="{236F7177-D782-44CE-BF39-87DADC395537}" type="pres">
      <dgm:prSet presAssocID="{CD2C85D3-D1B3-40B9-8337-CA3031155C4A}" presName="sibTrans" presStyleCnt="0"/>
      <dgm:spPr/>
    </dgm:pt>
    <dgm:pt modelId="{04F181B2-618E-4272-8741-C8BCEA39A54C}" type="pres">
      <dgm:prSet presAssocID="{84C4F965-1EB5-4F2F-A32D-DA411B2465C4}" presName="compNode" presStyleCnt="0"/>
      <dgm:spPr/>
    </dgm:pt>
    <dgm:pt modelId="{9C66A4DA-040A-486E-A84B-7BA293AB6825}" type="pres">
      <dgm:prSet presAssocID="{84C4F965-1EB5-4F2F-A32D-DA411B2465C4}" presName="bgRect" presStyleLbl="bgShp" presStyleIdx="1" presStyleCnt="2"/>
      <dgm:spPr/>
    </dgm:pt>
    <dgm:pt modelId="{647A0FBB-A35A-4C3D-9B5D-05BAA584F1E0}" type="pres">
      <dgm:prSet presAssocID="{84C4F965-1EB5-4F2F-A32D-DA411B2465C4}" presName="iconRect" presStyleLbl="node1" presStyleIdx="1" presStyleCnt="2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DB9C5CE0-BB09-49D4-9CC4-E90D617C8EDD}" type="pres">
      <dgm:prSet presAssocID="{84C4F965-1EB5-4F2F-A32D-DA411B2465C4}" presName="spaceRect" presStyleCnt="0"/>
      <dgm:spPr/>
    </dgm:pt>
    <dgm:pt modelId="{F736C42F-3134-44C8-8C24-5CE6BAE74BAA}" type="pres">
      <dgm:prSet presAssocID="{84C4F965-1EB5-4F2F-A32D-DA411B2465C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3C106C10-2856-48FB-9FEE-8AB655509D13}" type="presOf" srcId="{21EF9944-36CD-4AD0-85CF-233FD751A385}" destId="{FFE046E1-08F3-4940-B5E6-9F059971D302}" srcOrd="0" destOrd="0" presId="urn:microsoft.com/office/officeart/2018/2/layout/IconVerticalSolidList"/>
    <dgm:cxn modelId="{470F721E-5F49-4F00-949A-811AE2EF22E7}" srcId="{96137BC5-DE75-49A1-AFB4-ED1177159937}" destId="{84C4F965-1EB5-4F2F-A32D-DA411B2465C4}" srcOrd="1" destOrd="0" parTransId="{E9594AC3-EDD0-437D-A488-C556BE6A93C3}" sibTransId="{5CCBDF28-23C6-4113-AD54-78CD7B77F2BB}"/>
    <dgm:cxn modelId="{E672DB25-3A9E-4B90-A0C0-4F743903F8DE}" type="presOf" srcId="{96137BC5-DE75-49A1-AFB4-ED1177159937}" destId="{6400EE0B-DCA6-4A33-9C52-4A8B01BA02E8}" srcOrd="0" destOrd="0" presId="urn:microsoft.com/office/officeart/2018/2/layout/IconVerticalSolidList"/>
    <dgm:cxn modelId="{9BDB0875-2E7E-4AB5-9202-2B696E615FBF}" type="presOf" srcId="{84C4F965-1EB5-4F2F-A32D-DA411B2465C4}" destId="{F736C42F-3134-44C8-8C24-5CE6BAE74BAA}" srcOrd="0" destOrd="0" presId="urn:microsoft.com/office/officeart/2018/2/layout/IconVerticalSolidList"/>
    <dgm:cxn modelId="{08689ECA-DEB2-4C24-B52B-860F6F133D41}" srcId="{96137BC5-DE75-49A1-AFB4-ED1177159937}" destId="{21EF9944-36CD-4AD0-85CF-233FD751A385}" srcOrd="0" destOrd="0" parTransId="{7616214C-EFE0-41A4-8165-C3F84B5C95D2}" sibTransId="{CD2C85D3-D1B3-40B9-8337-CA3031155C4A}"/>
    <dgm:cxn modelId="{6370306D-DAB6-4A54-9EEA-F2A5A2404472}" type="presParOf" srcId="{6400EE0B-DCA6-4A33-9C52-4A8B01BA02E8}" destId="{C382AA95-2E5B-4C0B-8AB1-518F2959CD17}" srcOrd="0" destOrd="0" presId="urn:microsoft.com/office/officeart/2018/2/layout/IconVerticalSolidList"/>
    <dgm:cxn modelId="{B269CEF9-0F36-4146-A98B-1050C5D1577C}" type="presParOf" srcId="{C382AA95-2E5B-4C0B-8AB1-518F2959CD17}" destId="{04FDCEEF-4555-44D8-8EFE-617CD08286E9}" srcOrd="0" destOrd="0" presId="urn:microsoft.com/office/officeart/2018/2/layout/IconVerticalSolidList"/>
    <dgm:cxn modelId="{B32C370D-9235-4D19-906E-8D13F9EF5FB2}" type="presParOf" srcId="{C382AA95-2E5B-4C0B-8AB1-518F2959CD17}" destId="{D3287F1A-C076-41EE-82A5-3308F5D0F017}" srcOrd="1" destOrd="0" presId="urn:microsoft.com/office/officeart/2018/2/layout/IconVerticalSolidList"/>
    <dgm:cxn modelId="{1729708D-C3E0-4475-9C3D-52FFEEC10FB7}" type="presParOf" srcId="{C382AA95-2E5B-4C0B-8AB1-518F2959CD17}" destId="{2BB89227-8C4B-4856-82D1-9CFCB5013ED1}" srcOrd="2" destOrd="0" presId="urn:microsoft.com/office/officeart/2018/2/layout/IconVerticalSolidList"/>
    <dgm:cxn modelId="{6627DA2A-85FE-4AB8-A980-91919E4029FE}" type="presParOf" srcId="{C382AA95-2E5B-4C0B-8AB1-518F2959CD17}" destId="{FFE046E1-08F3-4940-B5E6-9F059971D302}" srcOrd="3" destOrd="0" presId="urn:microsoft.com/office/officeart/2018/2/layout/IconVerticalSolidList"/>
    <dgm:cxn modelId="{C67C7976-D892-44EF-95D8-8111AB164CDB}" type="presParOf" srcId="{6400EE0B-DCA6-4A33-9C52-4A8B01BA02E8}" destId="{236F7177-D782-44CE-BF39-87DADC395537}" srcOrd="1" destOrd="0" presId="urn:microsoft.com/office/officeart/2018/2/layout/IconVerticalSolidList"/>
    <dgm:cxn modelId="{218EF0B9-4040-4772-A328-7704C0E15269}" type="presParOf" srcId="{6400EE0B-DCA6-4A33-9C52-4A8B01BA02E8}" destId="{04F181B2-618E-4272-8741-C8BCEA39A54C}" srcOrd="2" destOrd="0" presId="urn:microsoft.com/office/officeart/2018/2/layout/IconVerticalSolidList"/>
    <dgm:cxn modelId="{9878311A-8AAC-474B-9857-2C5233B56AF2}" type="presParOf" srcId="{04F181B2-618E-4272-8741-C8BCEA39A54C}" destId="{9C66A4DA-040A-486E-A84B-7BA293AB6825}" srcOrd="0" destOrd="0" presId="urn:microsoft.com/office/officeart/2018/2/layout/IconVerticalSolidList"/>
    <dgm:cxn modelId="{61F4B367-F7AF-43EF-BC4E-889B6CBF23D2}" type="presParOf" srcId="{04F181B2-618E-4272-8741-C8BCEA39A54C}" destId="{647A0FBB-A35A-4C3D-9B5D-05BAA584F1E0}" srcOrd="1" destOrd="0" presId="urn:microsoft.com/office/officeart/2018/2/layout/IconVerticalSolidList"/>
    <dgm:cxn modelId="{A73F1422-7DC4-47EE-9DBD-00F151ABC0A3}" type="presParOf" srcId="{04F181B2-618E-4272-8741-C8BCEA39A54C}" destId="{DB9C5CE0-BB09-49D4-9CC4-E90D617C8EDD}" srcOrd="2" destOrd="0" presId="urn:microsoft.com/office/officeart/2018/2/layout/IconVerticalSolidList"/>
    <dgm:cxn modelId="{088F5EF7-7F00-4637-89E2-B6E9785EF30E}" type="presParOf" srcId="{04F181B2-618E-4272-8741-C8BCEA39A54C}" destId="{F736C42F-3134-44C8-8C24-5CE6BAE74BA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DCEEF-4555-44D8-8EFE-617CD08286E9}">
      <dsp:nvSpPr>
        <dsp:cNvPr id="0" name=""/>
        <dsp:cNvSpPr/>
      </dsp:nvSpPr>
      <dsp:spPr>
        <a:xfrm>
          <a:off x="0" y="433700"/>
          <a:ext cx="6894576" cy="80067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287F1A-C076-41EE-82A5-3308F5D0F017}">
      <dsp:nvSpPr>
        <dsp:cNvPr id="0" name=""/>
        <dsp:cNvSpPr/>
      </dsp:nvSpPr>
      <dsp:spPr>
        <a:xfrm>
          <a:off x="242205" y="613853"/>
          <a:ext cx="440373" cy="44037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046E1-08F3-4940-B5E6-9F059971D302}">
      <dsp:nvSpPr>
        <dsp:cNvPr id="0" name=""/>
        <dsp:cNvSpPr/>
      </dsp:nvSpPr>
      <dsp:spPr>
        <a:xfrm>
          <a:off x="924783" y="433700"/>
          <a:ext cx="5969792" cy="800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738" tIns="84738" rIns="84738" bIns="84738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Understanding Physics</a:t>
          </a:r>
          <a:r>
            <a:rPr lang="en-US" sz="1500" kern="1200" dirty="0"/>
            <a:t>: open quantum system captures the realistic behavior when your system is interacted with the environment.</a:t>
          </a:r>
        </a:p>
      </dsp:txBody>
      <dsp:txXfrm>
        <a:off x="924783" y="433700"/>
        <a:ext cx="5969792" cy="800678"/>
      </dsp:txXfrm>
    </dsp:sp>
    <dsp:sp modelId="{9C66A4DA-040A-486E-A84B-7BA293AB6825}">
      <dsp:nvSpPr>
        <dsp:cNvPr id="0" name=""/>
        <dsp:cNvSpPr/>
      </dsp:nvSpPr>
      <dsp:spPr>
        <a:xfrm>
          <a:off x="0" y="1434548"/>
          <a:ext cx="6894576" cy="80067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A0FBB-A35A-4C3D-9B5D-05BAA584F1E0}">
      <dsp:nvSpPr>
        <dsp:cNvPr id="0" name=""/>
        <dsp:cNvSpPr/>
      </dsp:nvSpPr>
      <dsp:spPr>
        <a:xfrm>
          <a:off x="242205" y="1614701"/>
          <a:ext cx="440373" cy="440373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36C42F-3134-44C8-8C24-5CE6BAE74BAA}">
      <dsp:nvSpPr>
        <dsp:cNvPr id="0" name=""/>
        <dsp:cNvSpPr/>
      </dsp:nvSpPr>
      <dsp:spPr>
        <a:xfrm>
          <a:off x="924783" y="1434548"/>
          <a:ext cx="5969792" cy="800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738" tIns="84738" rIns="84738" bIns="84738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Quantum Algorithm Design:</a:t>
          </a:r>
          <a:r>
            <a:rPr lang="en-US" sz="1500" b="0" kern="1200" dirty="0"/>
            <a:t> design open system algorithm to prepare Gibbs/ground state efficiently.</a:t>
          </a:r>
          <a:endParaRPr lang="en-US" sz="1500" kern="1200" dirty="0"/>
        </a:p>
      </dsp:txBody>
      <dsp:txXfrm>
        <a:off x="924783" y="1434548"/>
        <a:ext cx="5969792" cy="800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08:32:58.1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63 1 24575,'-2'23'0,"0"0"0,-9 39 0,5-35 0,-2 36 0,5-34 0,-9 34 0,7-37 0,1 0 0,-2 28 0,5-14 0,-1-4 0,2 1 0,1-1 0,7 41 0,-1-54 0,0 0 0,1-1 0,16 30 0,-15-33 0,-3-8 0,1 1 0,0-2 0,15 18 0,6 10 0,0-5 0,-23-28 0,1 1 0,-1 0 0,-1 0 0,1 1 0,4 8 0,-3-5 0,0-1 0,0 0 0,1 0 0,0-1 0,1 0 0,-1 0 0,2-1 0,8 7 0,-6-6 0,-1 1 0,0 0 0,-1 0 0,15 21 0,-20-25 0,0-1 0,0 1 0,0-1 0,1 1 0,-1-1 0,1 0 0,0-1 0,0 1 0,6 2 0,55 23 0,-41-19 0,2 1 0,-14-6 0,1 0 0,-1 1 0,0 1 0,-1 0 0,19 15 0,-11-9 0,0 0 0,0-2 0,1 0 0,33 11 0,-43-17 0,41 14 0,-31-12 0,-1 1 0,-1 1 0,31 17 0,-37-19 0,0 0 0,0-1 0,0-1 0,1 0 0,16 3 0,-12-3 0,0 1 0,23 10 0,-27-10 0,1 0 0,0-2 0,0 0 0,25 4 0,-25-6 0,1 1 0,-1 1 0,0 1 0,22 9 0,-11-2 0,0-2 0,1 0 0,0-1 0,34 5 0,-46-11 0,0 1 0,0 0 0,-1 0 0,1 2 0,-1 0 0,0 0 0,-1 2 0,16 9 0,-26-13 0,1 0 0,-1 1 0,0-1 0,0 1 0,-1 0 0,1-1 0,-1 1 0,0 0 0,0 0 0,0 1 0,-1-1 0,0 0 0,0 0 0,0 1 0,-1 9 0,1-8 0,-1-1 0,0 1 0,-1 0 0,1-1 0,-1 1 0,-1 0 0,1-1 0,-1 0 0,0 1 0,-1-1 0,1 0 0,-6 9 0,-7 7 0,-2-1 0,0 0 0,-1-1 0,-1-1 0,-34 26 0,45-39 0,1 1 0,0 0 0,0 0 0,1 0 0,0 1 0,-9 14 0,-5 6 0,-9 11 0,2 1 0,2 1 0,-22 49 0,-94 192 0,112-211 0,23-53 0,-1 1 0,-1-1 0,-1 0 0,-21 32 0,25-43 0,0 1 0,1-1 0,0 1 0,0 0 0,1 0 0,0 0 0,1 0 0,0 1 0,0-1 0,-1 17 0,1 8 0,4 52 0,1-31 0,-5 4 0,1-36 0,1 0 0,0 1 0,2-1 0,4 24 0,0-33 0,0 0 0,0 0 0,1-1 0,0 0 0,2-1 0,-1 0 0,1 0 0,16 15 0,-6-6 0,8 11 0,-3-2 0,2 0 0,1-2 0,1-1 0,1-1 0,33 21 0,24 16 0,-60-41 0,29 38 0,-25-28 0,10 8 0,-21-23 0,-1 0 0,-1 1 0,26 35 0,11 12 0,82 76 0,-107-111 0,-15-18 0,-1 0 0,1-1 0,1-1 0,0 0 0,29 12 0,-28-14 0,1 1 0,-1 1 0,0 0 0,28 23 0,-26-18 0,0-1 0,0 0 0,1-2 0,1 0 0,24 9 0,-21-10 0,0 1 0,0 2 0,26 18 0,-27-15 0,34 18 0,-43-28 0,-1 1 0,0 0 0,0 0 0,0 2 0,-1-1 0,-1 1 0,1 1 0,-1 0 0,-1 1 0,10 13 0,49 72 0,-30-44 0,-34-46 0,12 18 0,2 0 0,0-1 0,1 0 0,2-2 0,37 32 0,77 48 0,-103-76 0,-24-18 0,1 0 0,-1-1 0,1 0 0,0 0 0,16 7 0,-19-11 0,-1 0 0,0 0 0,1 1 0,-1 0 0,0 0 0,0 1 0,-1-1 0,1 1 0,-1 0 0,0 0 0,0 1 0,7 8 0,-9-9 0,0 0 0,0 1 0,0-1 0,-1 1 0,0-1 0,0 1 0,0-1 0,0 1 0,0 0 0,-1-1 0,0 1 0,0 0 0,0 0 0,-1-1 0,0 1 0,-2 7 0,0-2 0,0-1 0,-1 1 0,-1-1 0,-8 14 0,-8 15 0,14-21 0,0 1 0,2 0 0,0 0 0,1 0 0,0 1 0,2-1 0,0 1 0,1 26 0,1 35 0,3 96 0,-1-166 0,1 1 0,0-1 0,0 0 0,1 0 0,0 0 0,1-1 0,0 1 0,11 14 0,-8-11 0,0 1 0,12 28 0,3 15-5,-16-42-267,0 1 0,-1 0 0,-1 0 0,5 30 0,-7-24-6554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08:32:59.48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1 195 24575,'12'1'0,"1"0"0,0 1 0,-1 1 0,1 0 0,-1 1 0,22 10 0,-19-8 0,-1-1 0,1 0 0,0-1 0,16 2 0,2 0 0,-1 1 0,-1 2 0,38 14 0,29 10 0,-90-31 0,0 0 0,0 0 0,0-1 0,0 0 0,1-1 0,-1 1 0,15-3 0,-20 2 0,-1-1 0,1 1 0,-1-1 0,1 0 0,-1 0 0,1 0 0,-1-1 0,0 1 0,0 0 0,1-1 0,-1 1 0,0-1 0,0 0 0,-1 0 0,1 0 0,0 0 0,-1 0 0,1 0 0,-1 0 0,1-1 0,-1 1 0,0 0 0,0-1 0,0 1 0,0-1 0,-1 1 0,1-1 0,0-2 0,2-26 14,-1 0 0,-1-1 0,-5-49 0,1 0-1435,2 56-5405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FB5F6-EDA6-4BC8-9EC8-896D4DE7214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66FAF-C33B-4174-BB53-0239AA6A6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34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63E39-0D0C-F4B6-3456-44F87B2CD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3CCEDE-223F-384A-E6CB-1502803AA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93F9B-615F-116F-215F-1304D8947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4C496-DFA1-00E7-C0D2-E88253987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6793C-5EFA-0808-CEF1-BAFED7DC5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66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A320C-DDAB-764C-8044-E7581F8F4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F01A7-58F6-B9B4-C479-5B0BA736E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964E2-47AE-F059-3076-284D4E0A0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A7303-F111-A102-C584-49BB0BE4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74750-3855-8A1E-1941-F90942C1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347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5AA07E-9EB6-D981-3CC9-E127C697DA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1D417B-E4DE-77C4-E325-CFFC5640C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5D0CC-F831-8F7E-95E4-A822A46FA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96E9F-8C95-3C87-5D94-2E4F8A500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5A8E9-34AA-826F-8137-90CFC953B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18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CF408-D36F-80A2-0CAB-AC1005665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EDC77-1974-98A5-5C10-6B3884ACC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AFD5F-4C2D-EADA-F5CE-738F6054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AADB4-E125-A7BE-DB2E-5396ADEDA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13E5-FBB5-6CE7-EECE-B178074C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3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8371E-F35D-8B2E-790B-42C58CEDF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AB142-5E7E-6ABB-9FEB-6AFB3EF14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DE74E-E74A-DC98-3FA1-F6570EF52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793D5-4E39-F99E-4C2D-43A5167D6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0DEF6-E0B8-E888-939E-CE1B1EF09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83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233-80F2-04D2-3BAF-671FEADB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DD916-8BDA-B9BA-BBC1-F94B8910A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C89A5-FE4F-4EF7-E4BA-5082825345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2EE81-2167-B231-D2E2-61F146348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DF3E-0088-E3EF-16AB-13180A4A9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EB813-0F8A-AC04-1DA7-2ECFFE3C7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90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85502-DD2E-1FAB-14AD-B3743FB7B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C469A-09C0-E72B-BC50-BC5C0DD6D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1A919-BA10-0A74-19E6-62AEA5A10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6BE86-3E85-7C40-1A3A-8ACC35A3DB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0CFADD-3BED-64F1-2B96-CB68372E34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7685D9-4211-6035-C7E5-4722FAC0F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1879C6-FF0B-1D76-AC8D-43BE8C5F2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CA53C3-E094-155C-0D13-EBD2526D4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213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1155B-2936-8516-457F-54E592F4D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ED08DA-82EA-0BE2-682D-61BF4298A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21715-6B52-B0C9-25CE-D4ED1C977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A99C7-DA15-56B7-D058-F0366E09C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62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2FF897-20CE-D545-44EA-D65A54A90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D80620-691E-F5F4-A7C3-046EBCF0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D30A0-D343-BA08-1A86-B5D4CD0A1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29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F4344-9D20-45AF-B59C-F0E0D8B0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AC15E-F1F2-6BAF-78A1-00E6EF502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853EB-516E-9557-08C7-7319A341F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F733EA-0A56-B538-DFA7-9684029D4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45CAE9-616A-98DA-166F-EA34A9481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3B76E0-3152-C764-D527-612E5571B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39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1A10C-7F8D-316B-A730-A4D465196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72CEC6-5906-DA29-FCE3-DDC2E8FA2E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360F32-A4B5-6268-7E6F-3F4E9100CF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DD73B-669D-0A1A-2A34-BB2E43DB0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BC0EA-E213-D977-1988-5C0F4961B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E8587-0B55-2311-6C29-23D625DA6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64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9109AE-DC24-D348-F89D-FD278820C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37BD1-4297-5432-CCE0-16631519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B6517-8389-1733-9106-DEBF74AF6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A38F49-B3E2-4BF0-BEC7-C30D34ABBB8D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E9557-07D3-84C7-57BC-279AD0760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4FAF8-DE1C-9188-42DD-1A191D874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5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48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54.xml"/><Relationship Id="rId7" Type="http://schemas.openxmlformats.org/officeDocument/2006/relationships/image" Target="../media/image54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67.xml"/><Relationship Id="rId18" Type="http://schemas.openxmlformats.org/officeDocument/2006/relationships/image" Target="../media/image16.png"/><Relationship Id="rId26" Type="http://schemas.openxmlformats.org/officeDocument/2006/relationships/image" Target="../media/image490.png"/><Relationship Id="rId3" Type="http://schemas.openxmlformats.org/officeDocument/2006/relationships/tags" Target="../tags/tag57.xml"/><Relationship Id="rId34" Type="http://schemas.openxmlformats.org/officeDocument/2006/relationships/image" Target="../media/image58.png"/><Relationship Id="rId7" Type="http://schemas.openxmlformats.org/officeDocument/2006/relationships/tags" Target="../tags/tag61.xml"/><Relationship Id="rId12" Type="http://schemas.openxmlformats.org/officeDocument/2006/relationships/tags" Target="../tags/tag66.xml"/><Relationship Id="rId17" Type="http://schemas.openxmlformats.org/officeDocument/2006/relationships/slideLayout" Target="../slideLayouts/slideLayout2.xml"/><Relationship Id="rId33" Type="http://schemas.openxmlformats.org/officeDocument/2006/relationships/image" Target="../media/image55.png"/><Relationship Id="rId38" Type="http://schemas.openxmlformats.org/officeDocument/2006/relationships/image" Target="../media/image63.png"/><Relationship Id="rId2" Type="http://schemas.openxmlformats.org/officeDocument/2006/relationships/tags" Target="../tags/tag56.xml"/><Relationship Id="rId16" Type="http://schemas.openxmlformats.org/officeDocument/2006/relationships/tags" Target="../tags/tag70.xml"/><Relationship Id="rId20" Type="http://schemas.openxmlformats.org/officeDocument/2006/relationships/image" Target="../media/image22.png"/><Relationship Id="rId29" Type="http://schemas.openxmlformats.org/officeDocument/2006/relationships/image" Target="../media/image17.png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tags" Target="../tags/tag65.xml"/><Relationship Id="rId32" Type="http://schemas.openxmlformats.org/officeDocument/2006/relationships/image" Target="../media/image53.png"/><Relationship Id="rId37" Type="http://schemas.openxmlformats.org/officeDocument/2006/relationships/image" Target="../media/image62.png"/><Relationship Id="rId5" Type="http://schemas.openxmlformats.org/officeDocument/2006/relationships/tags" Target="../tags/tag59.xml"/><Relationship Id="rId15" Type="http://schemas.openxmlformats.org/officeDocument/2006/relationships/tags" Target="../tags/tag69.xml"/><Relationship Id="rId28" Type="http://schemas.openxmlformats.org/officeDocument/2006/relationships/image" Target="../media/image59.png"/><Relationship Id="rId36" Type="http://schemas.openxmlformats.org/officeDocument/2006/relationships/image" Target="../media/image61.png"/><Relationship Id="rId10" Type="http://schemas.openxmlformats.org/officeDocument/2006/relationships/tags" Target="../tags/tag64.xml"/><Relationship Id="rId19" Type="http://schemas.openxmlformats.org/officeDocument/2006/relationships/image" Target="../media/image57.png"/><Relationship Id="rId31" Type="http://schemas.openxmlformats.org/officeDocument/2006/relationships/image" Target="../media/image520.png"/><Relationship Id="rId4" Type="http://schemas.openxmlformats.org/officeDocument/2006/relationships/tags" Target="../tags/tag58.xml"/><Relationship Id="rId9" Type="http://schemas.openxmlformats.org/officeDocument/2006/relationships/tags" Target="../tags/tag63.xml"/><Relationship Id="rId14" Type="http://schemas.openxmlformats.org/officeDocument/2006/relationships/tags" Target="../tags/tag68.xml"/><Relationship Id="rId27" Type="http://schemas.openxmlformats.org/officeDocument/2006/relationships/image" Target="../media/image52.png"/><Relationship Id="rId30" Type="http://schemas.openxmlformats.org/officeDocument/2006/relationships/image" Target="../media/image23.png"/><Relationship Id="rId35" Type="http://schemas.openxmlformats.org/officeDocument/2006/relationships/image" Target="../media/image60.png"/><Relationship Id="rId8" Type="http://schemas.openxmlformats.org/officeDocument/2006/relationships/tags" Target="../tags/tag6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83.xml"/><Relationship Id="rId18" Type="http://schemas.openxmlformats.org/officeDocument/2006/relationships/image" Target="../media/image16.png"/><Relationship Id="rId26" Type="http://schemas.openxmlformats.org/officeDocument/2006/relationships/image" Target="../media/image490.png"/><Relationship Id="rId3" Type="http://schemas.openxmlformats.org/officeDocument/2006/relationships/tags" Target="../tags/tag73.xml"/><Relationship Id="rId34" Type="http://schemas.openxmlformats.org/officeDocument/2006/relationships/image" Target="../media/image58.png"/><Relationship Id="rId7" Type="http://schemas.openxmlformats.org/officeDocument/2006/relationships/tags" Target="../tags/tag77.xml"/><Relationship Id="rId12" Type="http://schemas.openxmlformats.org/officeDocument/2006/relationships/tags" Target="../tags/tag82.xml"/><Relationship Id="rId17" Type="http://schemas.openxmlformats.org/officeDocument/2006/relationships/slideLayout" Target="../slideLayouts/slideLayout2.xml"/><Relationship Id="rId33" Type="http://schemas.openxmlformats.org/officeDocument/2006/relationships/image" Target="../media/image55.png"/><Relationship Id="rId38" Type="http://schemas.openxmlformats.org/officeDocument/2006/relationships/image" Target="../media/image63.png"/><Relationship Id="rId2" Type="http://schemas.openxmlformats.org/officeDocument/2006/relationships/tags" Target="../tags/tag72.xml"/><Relationship Id="rId16" Type="http://schemas.openxmlformats.org/officeDocument/2006/relationships/tags" Target="../tags/tag86.xml"/><Relationship Id="rId20" Type="http://schemas.openxmlformats.org/officeDocument/2006/relationships/image" Target="../media/image22.png"/><Relationship Id="rId29" Type="http://schemas.openxmlformats.org/officeDocument/2006/relationships/image" Target="../media/image17.png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32" Type="http://schemas.openxmlformats.org/officeDocument/2006/relationships/image" Target="../media/image53.png"/><Relationship Id="rId37" Type="http://schemas.openxmlformats.org/officeDocument/2006/relationships/image" Target="../media/image65.png"/><Relationship Id="rId5" Type="http://schemas.openxmlformats.org/officeDocument/2006/relationships/tags" Target="../tags/tag75.xml"/><Relationship Id="rId15" Type="http://schemas.openxmlformats.org/officeDocument/2006/relationships/tags" Target="../tags/tag85.xml"/><Relationship Id="rId28" Type="http://schemas.openxmlformats.org/officeDocument/2006/relationships/image" Target="../media/image59.png"/><Relationship Id="rId36" Type="http://schemas.openxmlformats.org/officeDocument/2006/relationships/image" Target="../media/image64.png"/><Relationship Id="rId10" Type="http://schemas.openxmlformats.org/officeDocument/2006/relationships/tags" Target="../tags/tag80.xml"/><Relationship Id="rId19" Type="http://schemas.openxmlformats.org/officeDocument/2006/relationships/image" Target="../media/image57.png"/><Relationship Id="rId31" Type="http://schemas.openxmlformats.org/officeDocument/2006/relationships/image" Target="../media/image520.png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tags" Target="../tags/tag84.xml"/><Relationship Id="rId27" Type="http://schemas.openxmlformats.org/officeDocument/2006/relationships/image" Target="../media/image52.png"/><Relationship Id="rId30" Type="http://schemas.openxmlformats.org/officeDocument/2006/relationships/image" Target="../media/image23.png"/><Relationship Id="rId35" Type="http://schemas.openxmlformats.org/officeDocument/2006/relationships/image" Target="../media/image60.png"/><Relationship Id="rId8" Type="http://schemas.openxmlformats.org/officeDocument/2006/relationships/tags" Target="../tags/tag7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89.xml"/><Relationship Id="rId7" Type="http://schemas.openxmlformats.org/officeDocument/2006/relationships/image" Target="../media/image66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0.png"/><Relationship Id="rId5" Type="http://schemas.openxmlformats.org/officeDocument/2006/relationships/tags" Target="../tags/tag91.xml"/><Relationship Id="rId10" Type="http://schemas.openxmlformats.org/officeDocument/2006/relationships/image" Target="../media/image69.png"/><Relationship Id="rId4" Type="http://schemas.openxmlformats.org/officeDocument/2006/relationships/tags" Target="../tags/tag90.xml"/><Relationship Id="rId9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94.xml"/><Relationship Id="rId7" Type="http://schemas.openxmlformats.org/officeDocument/2006/relationships/image" Target="../media/image71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4.png"/><Relationship Id="rId5" Type="http://schemas.openxmlformats.org/officeDocument/2006/relationships/tags" Target="../tags/tag96.xml"/><Relationship Id="rId10" Type="http://schemas.openxmlformats.org/officeDocument/2006/relationships/image" Target="../media/image68.png"/><Relationship Id="rId4" Type="http://schemas.openxmlformats.org/officeDocument/2006/relationships/tags" Target="../tags/tag95.xml"/><Relationship Id="rId9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76.png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12" Type="http://schemas.openxmlformats.org/officeDocument/2006/relationships/image" Target="../media/image75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1" Type="http://schemas.openxmlformats.org/officeDocument/2006/relationships/image" Target="../media/image68.png"/><Relationship Id="rId5" Type="http://schemas.openxmlformats.org/officeDocument/2006/relationships/tags" Target="../tags/tag101.xml"/><Relationship Id="rId15" Type="http://schemas.openxmlformats.org/officeDocument/2006/relationships/image" Target="../media/image73.png"/><Relationship Id="rId10" Type="http://schemas.openxmlformats.org/officeDocument/2006/relationships/image" Target="../media/image72.png"/><Relationship Id="rId4" Type="http://schemas.openxmlformats.org/officeDocument/2006/relationships/tags" Target="../tags/tag100.xml"/><Relationship Id="rId9" Type="http://schemas.openxmlformats.org/officeDocument/2006/relationships/image" Target="../media/image71.png"/><Relationship Id="rId14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image" Target="../media/image80.pn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.xml"/><Relationship Id="rId7" Type="http://schemas.openxmlformats.org/officeDocument/2006/relationships/image" Target="../media/image1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tags" Target="../tags/tag7.xml"/><Relationship Id="rId21" Type="http://schemas.openxmlformats.org/officeDocument/2006/relationships/image" Target="../media/image21.png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tags" Target="../tags/tag6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24" Type="http://schemas.openxmlformats.org/officeDocument/2006/relationships/image" Target="../media/image24.png"/><Relationship Id="rId5" Type="http://schemas.openxmlformats.org/officeDocument/2006/relationships/tags" Target="../tags/tag9.xml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23.png"/><Relationship Id="rId10" Type="http://schemas.openxmlformats.org/officeDocument/2006/relationships/tags" Target="../tags/tag14.xml"/><Relationship Id="rId19" Type="http://schemas.openxmlformats.org/officeDocument/2006/relationships/image" Target="../media/image19.png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Relationship Id="rId22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tags" Target="../tags/tag32.xml"/><Relationship Id="rId18" Type="http://schemas.openxmlformats.org/officeDocument/2006/relationships/image" Target="../media/image21.png"/><Relationship Id="rId26" Type="http://schemas.openxmlformats.org/officeDocument/2006/relationships/image" Target="../media/image33.png"/><Relationship Id="rId3" Type="http://schemas.openxmlformats.org/officeDocument/2006/relationships/tags" Target="../tags/tag22.xml"/><Relationship Id="rId21" Type="http://schemas.openxmlformats.org/officeDocument/2006/relationships/image" Target="../media/image28.png"/><Relationship Id="rId7" Type="http://schemas.openxmlformats.org/officeDocument/2006/relationships/tags" Target="../tags/tag26.xml"/><Relationship Id="rId12" Type="http://schemas.openxmlformats.org/officeDocument/2006/relationships/tags" Target="../tags/tag31.xml"/><Relationship Id="rId17" Type="http://schemas.openxmlformats.org/officeDocument/2006/relationships/image" Target="../media/image17.png"/><Relationship Id="rId25" Type="http://schemas.openxmlformats.org/officeDocument/2006/relationships/image" Target="../media/image32.png"/><Relationship Id="rId2" Type="http://schemas.openxmlformats.org/officeDocument/2006/relationships/tags" Target="../tags/tag21.xml"/><Relationship Id="rId16" Type="http://schemas.openxmlformats.org/officeDocument/2006/relationships/image" Target="../media/image16.png"/><Relationship Id="rId20" Type="http://schemas.openxmlformats.org/officeDocument/2006/relationships/image" Target="../media/image23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30.xml"/><Relationship Id="rId24" Type="http://schemas.openxmlformats.org/officeDocument/2006/relationships/image" Target="../media/image31.png"/><Relationship Id="rId5" Type="http://schemas.openxmlformats.org/officeDocument/2006/relationships/tags" Target="../tags/tag24.xml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30.png"/><Relationship Id="rId10" Type="http://schemas.openxmlformats.org/officeDocument/2006/relationships/tags" Target="../tags/tag29.xml"/><Relationship Id="rId19" Type="http://schemas.openxmlformats.org/officeDocument/2006/relationships/image" Target="../media/image22.png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tags" Target="../tags/tag33.xml"/><Relationship Id="rId22" Type="http://schemas.openxmlformats.org/officeDocument/2006/relationships/image" Target="../media/image29.png"/><Relationship Id="rId27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customXml" Target="../ink/ink2.xml"/><Relationship Id="rId3" Type="http://schemas.openxmlformats.org/officeDocument/2006/relationships/tags" Target="../tags/tag36.xml"/><Relationship Id="rId7" Type="http://schemas.openxmlformats.org/officeDocument/2006/relationships/image" Target="../media/image35.png"/><Relationship Id="rId12" Type="http://schemas.openxmlformats.org/officeDocument/2006/relationships/image" Target="../media/image350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slideLayout" Target="../slideLayouts/slideLayout2.xml"/><Relationship Id="rId11" Type="http://schemas.openxmlformats.org/officeDocument/2006/relationships/customXml" Target="../ink/ink1.xml"/><Relationship Id="rId5" Type="http://schemas.openxmlformats.org/officeDocument/2006/relationships/tags" Target="../tags/tag38.xml"/><Relationship Id="rId15" Type="http://schemas.openxmlformats.org/officeDocument/2006/relationships/image" Target="../media/image39.png"/><Relationship Id="rId10" Type="http://schemas.openxmlformats.org/officeDocument/2006/relationships/image" Target="../media/image38.png"/><Relationship Id="rId4" Type="http://schemas.openxmlformats.org/officeDocument/2006/relationships/tags" Target="../tags/tag37.xml"/><Relationship Id="rId9" Type="http://schemas.openxmlformats.org/officeDocument/2006/relationships/image" Target="../media/image37.png"/><Relationship Id="rId14" Type="http://schemas.openxmlformats.org/officeDocument/2006/relationships/image" Target="../media/image3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image" Target="../media/image40.png"/><Relationship Id="rId18" Type="http://schemas.openxmlformats.org/officeDocument/2006/relationships/image" Target="../media/image23.png"/><Relationship Id="rId3" Type="http://schemas.openxmlformats.org/officeDocument/2006/relationships/tags" Target="../tags/tag41.xml"/><Relationship Id="rId21" Type="http://schemas.openxmlformats.org/officeDocument/2006/relationships/image" Target="../media/image43.png"/><Relationship Id="rId7" Type="http://schemas.openxmlformats.org/officeDocument/2006/relationships/tags" Target="../tags/tag45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22.png"/><Relationship Id="rId2" Type="http://schemas.openxmlformats.org/officeDocument/2006/relationships/tags" Target="../tags/tag40.xml"/><Relationship Id="rId16" Type="http://schemas.openxmlformats.org/officeDocument/2006/relationships/image" Target="../media/image17.png"/><Relationship Id="rId20" Type="http://schemas.openxmlformats.org/officeDocument/2006/relationships/image" Target="../media/image42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47.png"/><Relationship Id="rId5" Type="http://schemas.openxmlformats.org/officeDocument/2006/relationships/tags" Target="../tags/tag43.xml"/><Relationship Id="rId15" Type="http://schemas.openxmlformats.org/officeDocument/2006/relationships/image" Target="../media/image16.png"/><Relationship Id="rId23" Type="http://schemas.openxmlformats.org/officeDocument/2006/relationships/image" Target="../media/image46.png"/><Relationship Id="rId10" Type="http://schemas.openxmlformats.org/officeDocument/2006/relationships/tags" Target="../tags/tag48.xml"/><Relationship Id="rId19" Type="http://schemas.openxmlformats.org/officeDocument/2006/relationships/image" Target="../media/image41.pn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image" Target="../media/image44.png"/><Relationship Id="rId22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226" y="683693"/>
            <a:ext cx="11149547" cy="893179"/>
          </a:xfrm>
        </p:spPr>
        <p:txBody>
          <a:bodyPr anchor="t">
            <a:noAutofit/>
          </a:bodyPr>
          <a:lstStyle/>
          <a:p>
            <a:r>
              <a:rPr lang="en-US" sz="3600" b="0" dirty="0">
                <a:ea typeface="+mj-lt"/>
                <a:cs typeface="+mj-lt"/>
              </a:rPr>
              <a:t>Lower bound for simulation cost of open quantum systems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87566" y="1392206"/>
            <a:ext cx="5416843" cy="369332"/>
          </a:xfrm>
        </p:spPr>
        <p:txBody>
          <a:bodyPr anchor="b">
            <a:noAutofit/>
          </a:bodyPr>
          <a:lstStyle/>
          <a:p>
            <a:r>
              <a:rPr lang="en-US" sz="2800" b="0" dirty="0">
                <a:latin typeface="+mj-lt"/>
                <a:ea typeface="+mn-lt"/>
                <a:cs typeface="+mn-lt"/>
              </a:rPr>
              <a:t>Lipschitz continuity approach</a:t>
            </a:r>
            <a:endParaRPr lang="en-US" sz="28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7B5429-8A7A-01EA-7E78-AB8084F61606}"/>
              </a:ext>
            </a:extLst>
          </p:cNvPr>
          <p:cNvSpPr txBox="1"/>
          <p:nvPr/>
        </p:nvSpPr>
        <p:spPr>
          <a:xfrm>
            <a:off x="1890194" y="2556154"/>
            <a:ext cx="741158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/>
              <a:t>Peixue Wu</a:t>
            </a:r>
          </a:p>
          <a:p>
            <a:pPr algn="ctr"/>
            <a:endParaRPr lang="en-US" b="1" dirty="0"/>
          </a:p>
          <a:p>
            <a:pPr algn="ctr"/>
            <a:r>
              <a:rPr lang="en-US" dirty="0">
                <a:ea typeface="+mn-lt"/>
                <a:cs typeface="+mn-lt"/>
              </a:rPr>
              <a:t>Institute for Quantum Computing, University of Waterloo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5555D5-E429-86A1-DC24-899A9546A5D2}"/>
              </a:ext>
            </a:extLst>
          </p:cNvPr>
          <p:cNvSpPr txBox="1"/>
          <p:nvPr/>
        </p:nvSpPr>
        <p:spPr>
          <a:xfrm>
            <a:off x="885743" y="3998871"/>
            <a:ext cx="1008184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</a:rPr>
              <a:t>Joint work with Zhiyan Ding(UC Berkeley), Marius Junge(UIUC), and Philipp Schleich(Toronto)</a:t>
            </a:r>
          </a:p>
        </p:txBody>
      </p:sp>
      <p:pic>
        <p:nvPicPr>
          <p:cNvPr id="7" name="Picture 6" descr="A person wearing glasses and a blue jacket&#10;&#10;AI-generated content may be incorrect.">
            <a:extLst>
              <a:ext uri="{FF2B5EF4-FFF2-40B4-BE49-F238E27FC236}">
                <a16:creationId xmlns:a16="http://schemas.microsoft.com/office/drawing/2014/main" id="{CC718527-C866-7236-4C61-345909572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663" y="4391554"/>
            <a:ext cx="1550029" cy="1550029"/>
          </a:xfrm>
          <a:prstGeom prst="rect">
            <a:avLst/>
          </a:prstGeom>
        </p:spPr>
      </p:pic>
      <p:pic>
        <p:nvPicPr>
          <p:cNvPr id="9" name="Picture 8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088AE28-0316-E289-E70C-76C5AE9A3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600" y="4507779"/>
            <a:ext cx="2301551" cy="2301551"/>
          </a:xfrm>
          <a:prstGeom prst="rect">
            <a:avLst/>
          </a:prstGeom>
        </p:spPr>
      </p:pic>
      <p:pic>
        <p:nvPicPr>
          <p:cNvPr id="13" name="Picture 12" descr="A person wearing glasses and a black shirt&#10;&#10;AI-generated content may be incorrect.">
            <a:extLst>
              <a:ext uri="{FF2B5EF4-FFF2-40B4-BE49-F238E27FC236}">
                <a16:creationId xmlns:a16="http://schemas.microsoft.com/office/drawing/2014/main" id="{7E63FEB7-1D3C-6400-FB90-838F461A32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256" y="4393811"/>
            <a:ext cx="1733631" cy="15500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2006FC-CC09-5539-14DA-E85492037A3A}"/>
              </a:ext>
            </a:extLst>
          </p:cNvPr>
          <p:cNvSpPr txBox="1"/>
          <p:nvPr/>
        </p:nvSpPr>
        <p:spPr>
          <a:xfrm>
            <a:off x="10151706" y="3998871"/>
            <a:ext cx="1882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Paper link: 2407.15357</a:t>
            </a:r>
          </a:p>
        </p:txBody>
      </p:sp>
      <p:pic>
        <p:nvPicPr>
          <p:cNvPr id="10" name="Picture 9" descr="A person wearing glasses and a blue sweater&#10;&#10;AI-generated content may be incorrect.">
            <a:extLst>
              <a:ext uri="{FF2B5EF4-FFF2-40B4-BE49-F238E27FC236}">
                <a16:creationId xmlns:a16="http://schemas.microsoft.com/office/drawing/2014/main" id="{DA4BD295-0F9E-55C2-8346-BFD28AA0B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317" y="4368204"/>
            <a:ext cx="1550030" cy="155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E5DB7-9DBB-6EAB-BB1C-0C21D31DF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229FB-FFF5-0649-6D21-E0E892A19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transportation metric for 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61713-EFCD-E747-A341-878852030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354" y="1860793"/>
            <a:ext cx="10515600" cy="5256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ysClr val="windowText" lastClr="000000"/>
                </a:solidFill>
                <a:ea typeface="+mn-lt"/>
                <a:cs typeface="+mn-lt"/>
              </a:rPr>
              <a:t>A natural quantum transportation metric is given by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EE8AB-0652-5A1F-FF90-524F8BC20B5C}"/>
              </a:ext>
            </a:extLst>
          </p:cNvPr>
          <p:cNvSpPr txBox="1"/>
          <p:nvPr/>
        </p:nvSpPr>
        <p:spPr>
          <a:xfrm>
            <a:off x="838200" y="5846544"/>
            <a:ext cx="9731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ysClr val="windowText" lastClr="000000"/>
                </a:solidFill>
                <a:latin typeface="Agency FB" panose="020B0503020202020204" pitchFamily="34" charset="0"/>
                <a:ea typeface="+mn-lt"/>
                <a:cs typeface="+mn-lt"/>
              </a:rPr>
              <a:t>Rieffel</a:t>
            </a:r>
            <a:r>
              <a:rPr lang="en-US" dirty="0">
                <a:solidFill>
                  <a:sysClr val="windowText" lastClr="000000"/>
                </a:solidFill>
                <a:latin typeface="Agency FB" panose="020B0503020202020204" pitchFamily="34" charset="0"/>
                <a:ea typeface="+mn-lt"/>
                <a:cs typeface="+mn-lt"/>
              </a:rPr>
              <a:t>, Marc A. "Compact quantum metric spaces." 2003.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Gao, Li, and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Cambyse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Rouzé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. "Coarse Ricci curvature of quantum channels." </a:t>
            </a:r>
            <a:r>
              <a:rPr lang="en-US" b="0" i="1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Journal of Functional Analysis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 286.8 (2024): 110336.</a:t>
            </a:r>
            <a:endParaRPr lang="en-US" dirty="0">
              <a:latin typeface="Agency FB" panose="020B0503020202020204" pitchFamily="34" charset="0"/>
            </a:endParaRPr>
          </a:p>
        </p:txBody>
      </p:sp>
      <p:pic>
        <p:nvPicPr>
          <p:cNvPr id="8" name="Picture 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   W_S(\rho,\sigma) = \sup_{|||O|||_S \le 1} |\tr(O(\rho - \sigma))|\end{align*}&#10;&#10;&#10;&#10;\end{document}" title="IguanaTex Bitmap Display">
            <a:extLst>
              <a:ext uri="{FF2B5EF4-FFF2-40B4-BE49-F238E27FC236}">
                <a16:creationId xmlns:a16="http://schemas.microsoft.com/office/drawing/2014/main" id="{C852591A-FA06-1E85-D7B5-DA96DE8B59B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64" y="2556588"/>
            <a:ext cx="4712381" cy="577143"/>
          </a:xfrm>
          <a:prstGeom prst="rect">
            <a:avLst/>
          </a:prstGeom>
        </p:spPr>
      </p:pic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F0375971-AEDE-CAAA-AF22-FF50FEA895F4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96001" y="2845158"/>
            <a:ext cx="3793435" cy="34698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1133652-13EF-C7C5-1E1D-0776C4CA759D}"/>
              </a:ext>
            </a:extLst>
          </p:cNvPr>
          <p:cNvSpPr txBox="1"/>
          <p:nvPr/>
        </p:nvSpPr>
        <p:spPr>
          <a:xfrm>
            <a:off x="9889436" y="2015656"/>
            <a:ext cx="216049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Transportation information is encoded in the semi-norm!</a:t>
            </a:r>
          </a:p>
        </p:txBody>
      </p:sp>
      <p:pic>
        <p:nvPicPr>
          <p:cNvPr id="18" name="Picture 1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Given $S$, $|||O|||_S$ is the induced \textbf{Lipschitz constant} on observables:&#10;\begin{equation*}&#10; |||O|||_S:= \sup_{s \in S}\|[s,O]\|_{op},\quad O = O^{\dagger},&#10;\end{equation*}&#10;where $[s,O] = sO - Os$ is the commutator.&#10;&#10;&#10;\end{document}" title="IguanaTex Bitmap Display">
            <a:extLst>
              <a:ext uri="{FF2B5EF4-FFF2-40B4-BE49-F238E27FC236}">
                <a16:creationId xmlns:a16="http://schemas.microsoft.com/office/drawing/2014/main" id="{3F76CB2A-284B-39BB-A0B6-1CAE3E0307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54" y="3771646"/>
            <a:ext cx="7955809" cy="151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41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9441-1209-091C-3B32-9F714BDA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Lipschitz semi-norm?</a:t>
            </a:r>
          </a:p>
        </p:txBody>
      </p:sp>
      <p:pic>
        <p:nvPicPr>
          <p:cNvPr id="5" name="Picture 4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equation*}&#10;    \frac{d}{dt} O(t) \bigg|_{t = 0}= i [s,O]. &#10;\end{equation*}&#10;&#10;&#10;&#10;\end{document}">
            <a:extLst>
              <a:ext uri="{FF2B5EF4-FFF2-40B4-BE49-F238E27FC236}">
                <a16:creationId xmlns:a16="http://schemas.microsoft.com/office/drawing/2014/main" id="{9E1B552F-DFF6-53B4-920A-0939E3D8356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8" y="2233542"/>
            <a:ext cx="4933258" cy="1283819"/>
          </a:xfrm>
          <a:prstGeom prst="rect">
            <a:avLst/>
          </a:prstGeom>
        </p:spPr>
      </p:pic>
      <p:pic>
        <p:nvPicPr>
          <p:cNvPr id="20" name="Picture 1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When $S$ is a set of Hamiltonians, $O(t) = e^{its} O e^{-its}$,&#10;&#10;&#10;&#10;\end{document}" title="IguanaTex Bitmap Display">
            <a:extLst>
              <a:ext uri="{FF2B5EF4-FFF2-40B4-BE49-F238E27FC236}">
                <a16:creationId xmlns:a16="http://schemas.microsoft.com/office/drawing/2014/main" id="{8946DFDE-E372-90AF-24EE-415A3144752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61" y="1690687"/>
            <a:ext cx="8211798" cy="3901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EFF30D5-3433-5907-9368-96747596D778}"/>
                  </a:ext>
                </a:extLst>
              </p:cNvPr>
              <p:cNvSpPr txBox="1"/>
              <p:nvPr/>
            </p:nvSpPr>
            <p:spPr>
              <a:xfrm>
                <a:off x="948336" y="4206095"/>
                <a:ext cx="10423939" cy="830997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The Lipschitz constant represents the </a:t>
                </a:r>
                <a:r>
                  <a:rPr lang="en-US" sz="240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maximal rate </a:t>
                </a:r>
                <a:r>
                  <a:rPr lang="en-US" sz="24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at which the observable changes with time under the dynamics generated by the Hamiltonians in </a:t>
                </a:r>
                <a14:m>
                  <m:oMath xmlns:m="http://schemas.openxmlformats.org/officeDocument/2006/math">
                    <m:r>
                      <a:rPr lang="en-US" sz="2400" i="1" smtClean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EFF30D5-3433-5907-9368-96747596D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336" y="4206095"/>
                <a:ext cx="10423939" cy="830997"/>
              </a:xfrm>
              <a:prstGeom prst="rect">
                <a:avLst/>
              </a:prstGeom>
              <a:blipFill>
                <a:blip r:embed="rId7"/>
                <a:stretch>
                  <a:fillRect l="-992" t="-6475" b="-17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U = \{e^{it s}: s \in S, t \in [-\tau,\tau]\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9733FF16-B66A-7900-8A13-2FF30941A8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25" y="5437780"/>
            <a:ext cx="6522811" cy="5949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9A22F0-C99F-9A3E-8DA3-3201EDF28D01}"/>
                  </a:ext>
                </a:extLst>
              </p:cNvPr>
              <p:cNvSpPr txBox="1"/>
              <p:nvPr/>
            </p:nvSpPr>
            <p:spPr>
              <a:xfrm>
                <a:off x="8105190" y="5633723"/>
                <a:ext cx="40868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ldhabi" panose="01000000000000000000" pitchFamily="2" charset="-78"/>
                    <a:cs typeface="Aldhabi" panose="01000000000000000000" pitchFamily="2" charset="-78"/>
                  </a:rPr>
                  <a:t>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latin typeface="Aldhabi" panose="01000000000000000000" pitchFamily="2" charset="-78"/>
                    <a:cs typeface="Aldhabi" panose="01000000000000000000" pitchFamily="2" charset="-78"/>
                  </a:rPr>
                  <a:t>the number of gates is the total Hamiltonian simulation time.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9A22F0-C99F-9A3E-8DA3-3201EDF28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5190" y="5633723"/>
                <a:ext cx="4086810" cy="646331"/>
              </a:xfrm>
              <a:prstGeom prst="rect">
                <a:avLst/>
              </a:prstGeom>
              <a:blipFill>
                <a:blip r:embed="rId9"/>
                <a:stretch>
                  <a:fillRect l="-1343" t="-3774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361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A5E7E-8C3B-A99B-7321-C638EE753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68" y="6685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baseline="0" dirty="0">
                <a:ln w="0"/>
              </a:rPr>
              <a:t>Quantum transportation </a:t>
            </a:r>
            <a:r>
              <a:rPr lang="en-US" b="1" dirty="0">
                <a:ln w="0"/>
              </a:rPr>
              <a:t>cost</a:t>
            </a:r>
            <a:r>
              <a:rPr lang="en-US" b="1" baseline="0" dirty="0">
                <a:ln w="0"/>
              </a:rPr>
              <a:t> for </a:t>
            </a:r>
            <a:r>
              <a:rPr lang="en-US" b="1" dirty="0">
                <a:ln w="0"/>
              </a:rPr>
              <a:t>channels</a:t>
            </a:r>
          </a:p>
        </p:txBody>
      </p:sp>
      <p:pic>
        <p:nvPicPr>
          <p:cNvPr id="4" name="Picture 3" descr="\documentclass{article}&#10;\usepackage{amsmath}&#10;\usepackage{physics}&#10;\pagestyle{empty}&#10;\begin{document}&#10;&#10;$\ket{\psi}$&#10;&#10;&#10;&#10;\end{document}" title="IguanaTex Bitmap Display">
            <a:extLst>
              <a:ext uri="{FF2B5EF4-FFF2-40B4-BE49-F238E27FC236}">
                <a16:creationId xmlns:a16="http://schemas.microsoft.com/office/drawing/2014/main" id="{61AB953C-74A4-2756-6E50-3C7B808EAAB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897" y="1928365"/>
            <a:ext cx="216687" cy="19248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612162-3167-D43B-666A-7B3F830C4403}"/>
              </a:ext>
            </a:extLst>
          </p:cNvPr>
          <p:cNvCxnSpPr>
            <a:cxnSpLocks/>
          </p:cNvCxnSpPr>
          <p:nvPr/>
        </p:nvCxnSpPr>
        <p:spPr>
          <a:xfrm>
            <a:off x="8937675" y="1861461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7BEC78-A009-8CCD-7AB2-5B4D3010E3EA}"/>
              </a:ext>
            </a:extLst>
          </p:cNvPr>
          <p:cNvCxnSpPr>
            <a:cxnSpLocks/>
          </p:cNvCxnSpPr>
          <p:nvPr/>
        </p:nvCxnSpPr>
        <p:spPr>
          <a:xfrm>
            <a:off x="8937675" y="2010467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0A205B-8F06-752A-3F9A-73CCF8EDC334}"/>
              </a:ext>
            </a:extLst>
          </p:cNvPr>
          <p:cNvCxnSpPr>
            <a:cxnSpLocks/>
          </p:cNvCxnSpPr>
          <p:nvPr/>
        </p:nvCxnSpPr>
        <p:spPr>
          <a:xfrm>
            <a:off x="8937674" y="2196741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F395A54-F48B-2626-F96E-540EBA081DBE}"/>
                  </a:ext>
                </a:extLst>
              </p:cNvPr>
              <p:cNvSpPr/>
              <p:nvPr/>
            </p:nvSpPr>
            <p:spPr>
              <a:xfrm>
                <a:off x="9556064" y="1756237"/>
                <a:ext cx="703985" cy="553785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F395A54-F48B-2626-F96E-540EBA081D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6064" y="1756237"/>
                <a:ext cx="703985" cy="55378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 descr="\documentclass{article}&#10;\usepackage{amsmath}&#10;\pagestyle{empty}&#10;\begin{document}&#10;&#10;System $A$&#10;&#10;&#10;\end{document}" title="IguanaTex Bitmap Display">
            <a:extLst>
              <a:ext uri="{FF2B5EF4-FFF2-40B4-BE49-F238E27FC236}">
                <a16:creationId xmlns:a16="http://schemas.microsoft.com/office/drawing/2014/main" id="{CF214C03-A42B-9783-0C26-8853E8137B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657" y="1916559"/>
            <a:ext cx="1048381" cy="2331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E2A2146-3DE0-F72C-141E-5015247DAE68}"/>
                  </a:ext>
                </a:extLst>
              </p:cNvPr>
              <p:cNvSpPr txBox="1"/>
              <p:nvPr/>
            </p:nvSpPr>
            <p:spPr>
              <a:xfrm>
                <a:off x="700598" y="1552518"/>
                <a:ext cx="6255294" cy="230832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>
                    <a:ea typeface="+mn-lt"/>
                    <a:cs typeface="+mn-lt"/>
                  </a:rPr>
                  <a:t>The quantum transportation cost of a channel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 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quantifies: </a:t>
                </a:r>
              </a:p>
              <a:p>
                <a:endParaRPr lang="en-US" dirty="0">
                  <a:ea typeface="+mn-lt"/>
                  <a:cs typeface="+mn-lt"/>
                </a:endParaRPr>
              </a:p>
              <a:p>
                <a:r>
                  <a:rPr lang="en-US" dirty="0">
                    <a:ea typeface="+mn-lt"/>
                    <a:cs typeface="+mn-lt"/>
                  </a:rPr>
                  <a:t> </a:t>
                </a:r>
                <a:r>
                  <a:rPr lang="en-US" sz="1000" dirty="0">
                    <a:ea typeface="+mn-lt"/>
                    <a:cs typeface="+mn-lt"/>
                  </a:rPr>
                  <a:t>●</a:t>
                </a:r>
                <a:r>
                  <a:rPr lang="en-US" dirty="0">
                    <a:solidFill>
                      <a:srgbClr val="FF0000"/>
                    </a:solidFill>
                    <a:ea typeface="+mn-lt"/>
                    <a:cs typeface="+mn-lt"/>
                  </a:rPr>
                  <a:t>Schrodinger picture</a:t>
                </a:r>
                <a:r>
                  <a:rPr lang="en-US" dirty="0">
                    <a:ea typeface="+mn-lt"/>
                    <a:cs typeface="+mn-lt"/>
                  </a:rPr>
                  <a:t>: the effort required to transform arbitrary state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⟩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+mn-lt"/>
                                <a:cs typeface="+mn-lt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+mn-lt"/>
                                <a:cs typeface="+mn-lt"/>
                              </a:rPr>
                              <m:t>𝜓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dirty="0">
                    <a:ea typeface="+mn-lt"/>
                    <a:cs typeface="+mn-lt"/>
                  </a:rPr>
                  <a:t> into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+mn-lt"/>
                        <a:cs typeface="+mn-lt"/>
                      </a:rPr>
                      <m:t>Φ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𝐴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)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 using operations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 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acting on the joint system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𝐸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;</a:t>
                </a:r>
              </a:p>
              <a:p>
                <a:endParaRPr lang="en-US" dirty="0">
                  <a:ea typeface="+mn-lt"/>
                  <a:cs typeface="+mn-lt"/>
                </a:endParaRPr>
              </a:p>
              <a:p>
                <a:r>
                  <a:rPr lang="en-US" dirty="0">
                    <a:ea typeface="+mn-lt"/>
                    <a:cs typeface="+mn-lt"/>
                  </a:rPr>
                  <a:t> </a:t>
                </a:r>
                <a:r>
                  <a:rPr lang="en-US" sz="1000" dirty="0">
                    <a:ea typeface="+mn-lt"/>
                    <a:cs typeface="+mn-lt"/>
                  </a:rPr>
                  <a:t>●</a:t>
                </a:r>
                <a:r>
                  <a:rPr lang="en-US" dirty="0">
                    <a:solidFill>
                      <a:srgbClr val="FF0000"/>
                    </a:solidFill>
                    <a:ea typeface="+mn-lt"/>
                    <a:cs typeface="+mn-lt"/>
                  </a:rPr>
                  <a:t>Heisenberg picture</a:t>
                </a:r>
                <a:r>
                  <a:rPr lang="en-US" dirty="0">
                    <a:ea typeface="+mn-lt"/>
                    <a:cs typeface="+mn-lt"/>
                  </a:rPr>
                  <a:t>: maximal change of observables under evolution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>
                    <a:ea typeface="+mn-lt"/>
                    <a:cs typeface="+mn-lt"/>
                  </a:rPr>
                  <a:t> relative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𝑆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;</a:t>
                </a:r>
                <a:endParaRPr lang="en-US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E2A2146-3DE0-F72C-141E-5015247DA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98" y="1552518"/>
                <a:ext cx="6255294" cy="2308324"/>
              </a:xfrm>
              <a:prstGeom prst="rect">
                <a:avLst/>
              </a:prstGeom>
              <a:blipFill>
                <a:blip r:embed="rId26"/>
                <a:stretch>
                  <a:fillRect l="-777" t="-1050" r="-777" b="-3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40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Phi$&#10;&#10;&#10;&#10;\end{document}">
            <a:extLst>
              <a:ext uri="{FF2B5EF4-FFF2-40B4-BE49-F238E27FC236}">
                <a16:creationId xmlns:a16="http://schemas.microsoft.com/office/drawing/2014/main" id="{2B6DDE29-454B-5006-AC55-98152B840E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934" y="1872158"/>
            <a:ext cx="290244" cy="3215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C2256D6-4720-121D-2C81-CE4DA3859E8B}"/>
                  </a:ext>
                </a:extLst>
              </p:cNvPr>
              <p:cNvSpPr txBox="1"/>
              <p:nvPr/>
            </p:nvSpPr>
            <p:spPr>
              <a:xfrm>
                <a:off x="10917625" y="1890872"/>
                <a:ext cx="609765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Φ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𝐴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)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C2256D6-4720-121D-2C81-CE4DA3859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625" y="1890872"/>
                <a:ext cx="6097656" cy="369332"/>
              </a:xfrm>
              <a:prstGeom prst="rect">
                <a:avLst/>
              </a:prstGeom>
              <a:blipFill>
                <a:blip r:embed="rId2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9C804F7-97B9-1C43-68F1-9EDF2D855A38}"/>
              </a:ext>
            </a:extLst>
          </p:cNvPr>
          <p:cNvCxnSpPr>
            <a:cxnSpLocks/>
          </p:cNvCxnSpPr>
          <p:nvPr/>
        </p:nvCxnSpPr>
        <p:spPr>
          <a:xfrm>
            <a:off x="8961104" y="3054571"/>
            <a:ext cx="26179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\documentclass{article}&#10;\usepackage{amsmath}&#10;\usepackage{physics}&#10;\pagestyle{empty}&#10;\begin{document}&#10;&#10;$\ket{\psi}$&#10;&#10;&#10;&#10;\end{document}" title="IguanaTex Bitmap Display">
            <a:extLst>
              <a:ext uri="{FF2B5EF4-FFF2-40B4-BE49-F238E27FC236}">
                <a16:creationId xmlns:a16="http://schemas.microsoft.com/office/drawing/2014/main" id="{790AB9B7-E63F-B745-8CC5-1CB23074C3E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326" y="3704087"/>
            <a:ext cx="216687" cy="192482"/>
          </a:xfrm>
          <a:prstGeom prst="rect">
            <a:avLst/>
          </a:prstGeom>
        </p:spPr>
      </p:pic>
      <p:pic>
        <p:nvPicPr>
          <p:cNvPr id="62" name="Picture 61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69C7DF41-F678-7DC2-2907-67D597D1A5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225" y="2966256"/>
            <a:ext cx="138352" cy="147164"/>
          </a:xfrm>
          <a:prstGeom prst="rect">
            <a:avLst/>
          </a:prstGeom>
        </p:spPr>
      </p:pic>
      <p:pic>
        <p:nvPicPr>
          <p:cNvPr id="63" name="Picture 62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6A478157-5028-5B3B-79C2-A54897F1F2C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225" y="3150176"/>
            <a:ext cx="138352" cy="147164"/>
          </a:xfrm>
          <a:prstGeom prst="rect">
            <a:avLst/>
          </a:prstGeom>
        </p:spPr>
      </p:pic>
      <p:pic>
        <p:nvPicPr>
          <p:cNvPr id="64" name="Picture 63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0CDB437B-AA9C-D0F8-0942-931A781ED1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781" y="3327381"/>
            <a:ext cx="138352" cy="147164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CC1893C-04ED-C5E4-E034-9A194F7452A0}"/>
              </a:ext>
            </a:extLst>
          </p:cNvPr>
          <p:cNvCxnSpPr>
            <a:cxnSpLocks/>
          </p:cNvCxnSpPr>
          <p:nvPr/>
        </p:nvCxnSpPr>
        <p:spPr>
          <a:xfrm>
            <a:off x="8961104" y="3223758"/>
            <a:ext cx="26179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5BADAA0-11E4-2021-9B76-0A1CD9153C26}"/>
              </a:ext>
            </a:extLst>
          </p:cNvPr>
          <p:cNvCxnSpPr>
            <a:cxnSpLocks/>
          </p:cNvCxnSpPr>
          <p:nvPr/>
        </p:nvCxnSpPr>
        <p:spPr>
          <a:xfrm>
            <a:off x="8961104" y="3400963"/>
            <a:ext cx="26179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59236E3-259D-40A6-2910-FC2C6F748587}"/>
              </a:ext>
            </a:extLst>
          </p:cNvPr>
          <p:cNvCxnSpPr>
            <a:cxnSpLocks/>
          </p:cNvCxnSpPr>
          <p:nvPr/>
        </p:nvCxnSpPr>
        <p:spPr>
          <a:xfrm>
            <a:off x="8961104" y="3637183"/>
            <a:ext cx="243907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7F4885-63D3-908B-3566-6BA1F03C8344}"/>
              </a:ext>
            </a:extLst>
          </p:cNvPr>
          <p:cNvCxnSpPr>
            <a:cxnSpLocks/>
          </p:cNvCxnSpPr>
          <p:nvPr/>
        </p:nvCxnSpPr>
        <p:spPr>
          <a:xfrm>
            <a:off x="8961104" y="3786189"/>
            <a:ext cx="2439079" cy="226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9914F85-CA5B-CBFC-C377-080493887E9F}"/>
              </a:ext>
            </a:extLst>
          </p:cNvPr>
          <p:cNvCxnSpPr>
            <a:cxnSpLocks/>
          </p:cNvCxnSpPr>
          <p:nvPr/>
        </p:nvCxnSpPr>
        <p:spPr>
          <a:xfrm>
            <a:off x="8961103" y="3972463"/>
            <a:ext cx="2439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" name="Picture 70" descr="\documentclass{article}&#10;\usepackage{amsmath}&#10;\pagestyle{empty}&#10;\begin{document}&#10;&#10;System $A$&#10;&#10;&#10;\end{document}" title="IguanaTex Bitmap Display">
            <a:extLst>
              <a:ext uri="{FF2B5EF4-FFF2-40B4-BE49-F238E27FC236}">
                <a16:creationId xmlns:a16="http://schemas.microsoft.com/office/drawing/2014/main" id="{0942A48A-52B3-846A-2F04-8971A104FDE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086" y="3692281"/>
            <a:ext cx="1048381" cy="233143"/>
          </a:xfrm>
          <a:prstGeom prst="rect">
            <a:avLst/>
          </a:prstGeom>
        </p:spPr>
      </p:pic>
      <p:pic>
        <p:nvPicPr>
          <p:cNvPr id="72" name="Picture 71" descr="\documentclass{article}&#10;\usepackage{amsmath}&#10;\pagestyle{empty}&#10;\begin{document}&#10;&#10;System $E$&#10;&#10;&#10;\end{document}" title="IguanaTex Bitmap Display">
            <a:extLst>
              <a:ext uri="{FF2B5EF4-FFF2-40B4-BE49-F238E27FC236}">
                <a16:creationId xmlns:a16="http://schemas.microsoft.com/office/drawing/2014/main" id="{36AFFB30-10FC-ADCB-21A8-1B807BACDF5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477" y="3105500"/>
            <a:ext cx="1060571" cy="230095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09CB491E-E9AB-D56F-A45F-F4529AC4C5DA}"/>
              </a:ext>
            </a:extLst>
          </p:cNvPr>
          <p:cNvSpPr/>
          <p:nvPr/>
        </p:nvSpPr>
        <p:spPr>
          <a:xfrm>
            <a:off x="9104243" y="2892287"/>
            <a:ext cx="357809" cy="1245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DC01615-BB28-566F-90B4-A3D1EC9E2630}"/>
              </a:ext>
            </a:extLst>
          </p:cNvPr>
          <p:cNvSpPr/>
          <p:nvPr/>
        </p:nvSpPr>
        <p:spPr>
          <a:xfrm>
            <a:off x="9614452" y="2894103"/>
            <a:ext cx="357809" cy="1245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47C116B-BBEF-84FB-86F1-9B24D0B252F2}"/>
              </a:ext>
            </a:extLst>
          </p:cNvPr>
          <p:cNvSpPr/>
          <p:nvPr/>
        </p:nvSpPr>
        <p:spPr>
          <a:xfrm>
            <a:off x="10141875" y="2893048"/>
            <a:ext cx="357809" cy="1245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BFFE593-A761-B988-A412-153C89AC9B8B}"/>
              </a:ext>
            </a:extLst>
          </p:cNvPr>
          <p:cNvSpPr/>
          <p:nvPr/>
        </p:nvSpPr>
        <p:spPr>
          <a:xfrm>
            <a:off x="10698790" y="2969736"/>
            <a:ext cx="590783" cy="4899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0BF7D2EF-1806-41CF-7E19-83307D595281}"/>
              </a:ext>
            </a:extLst>
          </p:cNvPr>
          <p:cNvCxnSpPr>
            <a:cxnSpLocks/>
          </p:cNvCxnSpPr>
          <p:nvPr/>
        </p:nvCxnSpPr>
        <p:spPr>
          <a:xfrm flipV="1">
            <a:off x="10909598" y="3019852"/>
            <a:ext cx="185493" cy="407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Arc 84">
            <a:extLst>
              <a:ext uri="{FF2B5EF4-FFF2-40B4-BE49-F238E27FC236}">
                <a16:creationId xmlns:a16="http://schemas.microsoft.com/office/drawing/2014/main" id="{A7196726-36D1-FEDF-4D93-0A55FCFD59CD}"/>
              </a:ext>
            </a:extLst>
          </p:cNvPr>
          <p:cNvSpPr/>
          <p:nvPr/>
        </p:nvSpPr>
        <p:spPr>
          <a:xfrm rot="19021138">
            <a:off x="10611085" y="3202168"/>
            <a:ext cx="766192" cy="736516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37F765D-C784-F284-A1FA-9BF4373655C9}"/>
                  </a:ext>
                </a:extLst>
              </p:cNvPr>
              <p:cNvSpPr txBox="1"/>
              <p:nvPr/>
            </p:nvSpPr>
            <p:spPr>
              <a:xfrm>
                <a:off x="11299069" y="3595923"/>
                <a:ext cx="7809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Φ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𝐴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)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37F765D-C784-F284-A1FA-9BF437365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9069" y="3595923"/>
                <a:ext cx="780937" cy="369332"/>
              </a:xfrm>
              <a:prstGeom prst="rect">
                <a:avLst/>
              </a:prstGeom>
              <a:blipFill>
                <a:blip r:embed="rId31"/>
                <a:stretch>
                  <a:fillRect r="-937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1" name="Picture 90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1t_1}$&#10;&#10;&#10;&#10;\end{document}">
            <a:extLst>
              <a:ext uri="{FF2B5EF4-FFF2-40B4-BE49-F238E27FC236}">
                <a16:creationId xmlns:a16="http://schemas.microsoft.com/office/drawing/2014/main" id="{DA3C3BB1-1460-6C35-398E-392884EE0E5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839" y="3425168"/>
            <a:ext cx="282616" cy="115202"/>
          </a:xfrm>
          <a:prstGeom prst="rect">
            <a:avLst/>
          </a:prstGeom>
        </p:spPr>
      </p:pic>
      <p:pic>
        <p:nvPicPr>
          <p:cNvPr id="93" name="Picture 92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2t_2}$&#10;&#10;&#10;&#10;\end{document}">
            <a:extLst>
              <a:ext uri="{FF2B5EF4-FFF2-40B4-BE49-F238E27FC236}">
                <a16:creationId xmlns:a16="http://schemas.microsoft.com/office/drawing/2014/main" id="{15B6ACAD-9DCC-0040-2492-8F76F3174253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743" y="3403378"/>
            <a:ext cx="278480" cy="112526"/>
          </a:xfrm>
          <a:prstGeom prst="rect">
            <a:avLst/>
          </a:prstGeom>
        </p:spPr>
      </p:pic>
      <p:pic>
        <p:nvPicPr>
          <p:cNvPr id="95" name="Picture 94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3t_3}$&#10;&#10;&#10;&#10;\end{document}">
            <a:extLst>
              <a:ext uri="{FF2B5EF4-FFF2-40B4-BE49-F238E27FC236}">
                <a16:creationId xmlns:a16="http://schemas.microsoft.com/office/drawing/2014/main" id="{682147E5-84B3-6D15-5C7A-00A3E0FBDA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643" y="3400897"/>
            <a:ext cx="267400" cy="107735"/>
          </a:xfrm>
          <a:prstGeom prst="rect">
            <a:avLst/>
          </a:prstGeom>
        </p:spPr>
      </p:pic>
      <p:pic>
        <p:nvPicPr>
          <p:cNvPr id="16" name="Picture 1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Transportation cost of $\Phi$ using \textcolor{red}{$S$-sim}.&#10;&#10;&#10;&#10;\end{document}" title="IguanaTex Bitmap Display">
            <a:extLst>
              <a:ext uri="{FF2B5EF4-FFF2-40B4-BE49-F238E27FC236}">
                <a16:creationId xmlns:a16="http://schemas.microsoft.com/office/drawing/2014/main" id="{070CBEFD-52F0-B0F9-0F0C-B10B761BCAEE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342" y="4517020"/>
            <a:ext cx="3350167" cy="185370"/>
          </a:xfrm>
          <a:prstGeom prst="rect">
            <a:avLst/>
          </a:prstGeom>
        </p:spPr>
      </p:pic>
      <p:sp>
        <p:nvSpPr>
          <p:cNvPr id="103" name="Left Brace 102">
            <a:extLst>
              <a:ext uri="{FF2B5EF4-FFF2-40B4-BE49-F238E27FC236}">
                <a16:creationId xmlns:a16="http://schemas.microsoft.com/office/drawing/2014/main" id="{ABBB5592-1C07-41FF-B612-078E09B5A355}"/>
              </a:ext>
            </a:extLst>
          </p:cNvPr>
          <p:cNvSpPr/>
          <p:nvPr/>
        </p:nvSpPr>
        <p:spPr>
          <a:xfrm rot="16200000">
            <a:off x="9667900" y="3565220"/>
            <a:ext cx="250912" cy="1538579"/>
          </a:xfrm>
          <a:prstGeom prst="leftBrace">
            <a:avLst>
              <a:gd name="adj1" fmla="val 8333"/>
              <a:gd name="adj2" fmla="val 49354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371BC9A3-84AE-BB53-B845-8968F3EAAE42}"/>
              </a:ext>
            </a:extLst>
          </p:cNvPr>
          <p:cNvCxnSpPr/>
          <p:nvPr/>
        </p:nvCxnSpPr>
        <p:spPr>
          <a:xfrm>
            <a:off x="7101122" y="2786969"/>
            <a:ext cx="4619625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D895FCD-8687-4D98-115E-9A76B61915FF}"/>
              </a:ext>
            </a:extLst>
          </p:cNvPr>
          <p:cNvSpPr txBox="1"/>
          <p:nvPr/>
        </p:nvSpPr>
        <p:spPr>
          <a:xfrm>
            <a:off x="9249659" y="1381557"/>
            <a:ext cx="3428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Non-unitary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650515-A784-D634-DC76-BE3BA6C2DBA1}"/>
              </a:ext>
            </a:extLst>
          </p:cNvPr>
          <p:cNvSpPr txBox="1"/>
          <p:nvPr/>
        </p:nvSpPr>
        <p:spPr>
          <a:xfrm>
            <a:off x="427127" y="4270378"/>
            <a:ext cx="6991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F0"/>
                </a:solidFill>
              </a:rPr>
              <a:t>Intuition:                     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867DEF-966D-70B8-009D-910F2C9D6A41}"/>
              </a:ext>
            </a:extLst>
          </p:cNvPr>
          <p:cNvSpPr txBox="1"/>
          <p:nvPr/>
        </p:nvSpPr>
        <p:spPr>
          <a:xfrm>
            <a:off x="5088643" y="4951494"/>
            <a:ext cx="1973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Low cost</a:t>
            </a:r>
          </a:p>
        </p:txBody>
      </p:sp>
      <p:pic>
        <p:nvPicPr>
          <p:cNvPr id="51" name="Picture 5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left\|\Phi-id\right\| \gg 1&#10;\end{equation*}&#10;&#10;&#10;\end{document}" title="IguanaTex Bitmap Display">
            <a:extLst>
              <a:ext uri="{FF2B5EF4-FFF2-40B4-BE49-F238E27FC236}">
                <a16:creationId xmlns:a16="http://schemas.microsoft.com/office/drawing/2014/main" id="{92300925-48A4-0A05-B245-F484073792B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4" y="5871174"/>
            <a:ext cx="2974528" cy="56706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EA2CFAF-A7B6-7CB4-7659-4E17C992B1F7}"/>
              </a:ext>
            </a:extLst>
          </p:cNvPr>
          <p:cNvSpPr txBox="1"/>
          <p:nvPr/>
        </p:nvSpPr>
        <p:spPr>
          <a:xfrm>
            <a:off x="5088643" y="5745937"/>
            <a:ext cx="2407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High cost</a:t>
            </a:r>
          </a:p>
        </p:txBody>
      </p:sp>
      <p:pic>
        <p:nvPicPr>
          <p:cNvPr id="49" name="Picture 4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left\|\Phi-id\right\| \ll 1&#10;\end{equation*}&#10;&#10;&#10;\end{document}" title="IguanaTex Bitmap Display">
            <a:extLst>
              <a:ext uri="{FF2B5EF4-FFF2-40B4-BE49-F238E27FC236}">
                <a16:creationId xmlns:a16="http://schemas.microsoft.com/office/drawing/2014/main" id="{B0901022-621B-5861-54E1-4B35152F526C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5" y="4956990"/>
            <a:ext cx="2974528" cy="567063"/>
          </a:xfrm>
          <a:prstGeom prst="rect">
            <a:avLst/>
          </a:prstGeom>
        </p:spPr>
      </p:pic>
      <p:pic>
        <p:nvPicPr>
          <p:cNvPr id="52" name="Picture 5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textcolor{red}{(\mc U)}&#10;\end{equation*}&#10;&#10;&#10;\end{document}" title="IguanaTex Bitmap Display">
            <a:extLst>
              <a:ext uri="{FF2B5EF4-FFF2-40B4-BE49-F238E27FC236}">
                <a16:creationId xmlns:a16="http://schemas.microsoft.com/office/drawing/2014/main" id="{017F73C5-1CDB-0787-1485-1DA4C688751A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9087" y="4482466"/>
            <a:ext cx="332191" cy="25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0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 animBg="1"/>
      <p:bldP spid="77" grpId="0" animBg="1"/>
      <p:bldP spid="85" grpId="0" animBg="1"/>
      <p:bldP spid="86" grpId="0"/>
      <p:bldP spid="103" grpId="0" animBg="1"/>
      <p:bldP spid="25" grpId="0"/>
      <p:bldP spid="29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33289-5340-F1A8-CCF4-DAD0BAE63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3286F-1BD8-306E-7BA3-E470245FF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68" y="6685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baseline="0" dirty="0">
                <a:ln w="0"/>
              </a:rPr>
              <a:t>Quantum transportation </a:t>
            </a:r>
            <a:r>
              <a:rPr lang="en-US" b="1" dirty="0">
                <a:ln w="0"/>
              </a:rPr>
              <a:t>cost</a:t>
            </a:r>
            <a:r>
              <a:rPr lang="en-US" b="1" baseline="0" dirty="0">
                <a:ln w="0"/>
              </a:rPr>
              <a:t> for </a:t>
            </a:r>
            <a:r>
              <a:rPr lang="en-US" b="1" dirty="0">
                <a:ln w="0"/>
              </a:rPr>
              <a:t>channels</a:t>
            </a:r>
          </a:p>
        </p:txBody>
      </p:sp>
      <p:pic>
        <p:nvPicPr>
          <p:cNvPr id="4" name="Picture 3" descr="\documentclass{article}&#10;\usepackage{amsmath}&#10;\usepackage{physics}&#10;\pagestyle{empty}&#10;\begin{document}&#10;&#10;$\ket{\psi}$&#10;&#10;&#10;&#10;\end{document}" title="IguanaTex Bitmap Display">
            <a:extLst>
              <a:ext uri="{FF2B5EF4-FFF2-40B4-BE49-F238E27FC236}">
                <a16:creationId xmlns:a16="http://schemas.microsoft.com/office/drawing/2014/main" id="{B15581E0-D8F3-09AC-4E2D-086A414F474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897" y="1928365"/>
            <a:ext cx="216687" cy="19248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5D46FC-1212-24D9-7636-8C84724B3C47}"/>
              </a:ext>
            </a:extLst>
          </p:cNvPr>
          <p:cNvCxnSpPr>
            <a:cxnSpLocks/>
          </p:cNvCxnSpPr>
          <p:nvPr/>
        </p:nvCxnSpPr>
        <p:spPr>
          <a:xfrm>
            <a:off x="8937675" y="1861461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3CF964-1E50-AE9C-A296-FBDF94552912}"/>
              </a:ext>
            </a:extLst>
          </p:cNvPr>
          <p:cNvCxnSpPr>
            <a:cxnSpLocks/>
          </p:cNvCxnSpPr>
          <p:nvPr/>
        </p:nvCxnSpPr>
        <p:spPr>
          <a:xfrm>
            <a:off x="8937675" y="2010467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67DEB9-FDD1-5519-79EF-10008005A523}"/>
              </a:ext>
            </a:extLst>
          </p:cNvPr>
          <p:cNvCxnSpPr>
            <a:cxnSpLocks/>
          </p:cNvCxnSpPr>
          <p:nvPr/>
        </p:nvCxnSpPr>
        <p:spPr>
          <a:xfrm>
            <a:off x="8937674" y="2196741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D1E7568-7F7C-78AE-21D8-36C53F1FC0CD}"/>
                  </a:ext>
                </a:extLst>
              </p:cNvPr>
              <p:cNvSpPr/>
              <p:nvPr/>
            </p:nvSpPr>
            <p:spPr>
              <a:xfrm>
                <a:off x="9556064" y="1756237"/>
                <a:ext cx="703985" cy="553785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D1E7568-7F7C-78AE-21D8-36C53F1FC0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6064" y="1756237"/>
                <a:ext cx="703985" cy="55378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 descr="\documentclass{article}&#10;\usepackage{amsmath}&#10;\pagestyle{empty}&#10;\begin{document}&#10;&#10;System $A$&#10;&#10;&#10;\end{document}" title="IguanaTex Bitmap Display">
            <a:extLst>
              <a:ext uri="{FF2B5EF4-FFF2-40B4-BE49-F238E27FC236}">
                <a16:creationId xmlns:a16="http://schemas.microsoft.com/office/drawing/2014/main" id="{15FF6282-9FBF-0E40-5576-C05D1C7094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657" y="1916559"/>
            <a:ext cx="1048381" cy="2331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0A0D3ED-4F10-478C-7CF1-3306A947AA4A}"/>
                  </a:ext>
                </a:extLst>
              </p:cNvPr>
              <p:cNvSpPr txBox="1"/>
              <p:nvPr/>
            </p:nvSpPr>
            <p:spPr>
              <a:xfrm>
                <a:off x="700598" y="1552518"/>
                <a:ext cx="6255294" cy="230832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dirty="0">
                    <a:ea typeface="+mn-lt"/>
                    <a:cs typeface="+mn-lt"/>
                  </a:rPr>
                  <a:t>The quantum transportation cost of a channel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 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quantifies: </a:t>
                </a:r>
              </a:p>
              <a:p>
                <a:endParaRPr lang="en-US" dirty="0">
                  <a:ea typeface="+mn-lt"/>
                  <a:cs typeface="+mn-lt"/>
                </a:endParaRPr>
              </a:p>
              <a:p>
                <a:r>
                  <a:rPr lang="en-US" dirty="0">
                    <a:ea typeface="+mn-lt"/>
                    <a:cs typeface="+mn-lt"/>
                  </a:rPr>
                  <a:t> </a:t>
                </a:r>
                <a:r>
                  <a:rPr lang="en-US" sz="1000" dirty="0">
                    <a:ea typeface="+mn-lt"/>
                    <a:cs typeface="+mn-lt"/>
                  </a:rPr>
                  <a:t>●</a:t>
                </a:r>
                <a:r>
                  <a:rPr lang="en-US" dirty="0">
                    <a:solidFill>
                      <a:srgbClr val="FF0000"/>
                    </a:solidFill>
                    <a:ea typeface="+mn-lt"/>
                    <a:cs typeface="+mn-lt"/>
                  </a:rPr>
                  <a:t>Schrodinger picture</a:t>
                </a:r>
                <a:r>
                  <a:rPr lang="en-US" dirty="0">
                    <a:ea typeface="+mn-lt"/>
                    <a:cs typeface="+mn-lt"/>
                  </a:rPr>
                  <a:t>: the effort required to transform arbitrary state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bPr>
                      <m:e>
                        <m:d>
                          <m:dPr>
                            <m:begChr m:val="|"/>
                            <m:endChr m:val="⟩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+mn-lt"/>
                                <a:cs typeface="+mn-lt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+mn-lt"/>
                                <a:cs typeface="+mn-lt"/>
                              </a:rPr>
                              <m:t>𝜓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dirty="0">
                    <a:ea typeface="+mn-lt"/>
                    <a:cs typeface="+mn-lt"/>
                  </a:rPr>
                  <a:t> into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+mn-lt"/>
                        <a:cs typeface="+mn-lt"/>
                      </a:rPr>
                      <m:t>Φ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𝐴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)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 using operations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 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acting on the joint system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𝐸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;</a:t>
                </a:r>
              </a:p>
              <a:p>
                <a:endParaRPr lang="en-US" dirty="0">
                  <a:ea typeface="+mn-lt"/>
                  <a:cs typeface="+mn-lt"/>
                </a:endParaRPr>
              </a:p>
              <a:p>
                <a:r>
                  <a:rPr lang="en-US" dirty="0">
                    <a:ea typeface="+mn-lt"/>
                    <a:cs typeface="+mn-lt"/>
                  </a:rPr>
                  <a:t> </a:t>
                </a:r>
                <a:r>
                  <a:rPr lang="en-US" sz="1000" dirty="0">
                    <a:ea typeface="+mn-lt"/>
                    <a:cs typeface="+mn-lt"/>
                  </a:rPr>
                  <a:t>●</a:t>
                </a:r>
                <a:r>
                  <a:rPr lang="en-US" dirty="0">
                    <a:solidFill>
                      <a:srgbClr val="FF0000"/>
                    </a:solidFill>
                    <a:ea typeface="+mn-lt"/>
                    <a:cs typeface="+mn-lt"/>
                  </a:rPr>
                  <a:t>Heisenberg picture</a:t>
                </a:r>
                <a:r>
                  <a:rPr lang="en-US" dirty="0">
                    <a:ea typeface="+mn-lt"/>
                    <a:cs typeface="+mn-lt"/>
                  </a:rPr>
                  <a:t>: maximal change of observables under evolution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>
                    <a:ea typeface="+mn-lt"/>
                    <a:cs typeface="+mn-lt"/>
                  </a:rPr>
                  <a:t> relative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𝑆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;</a:t>
                </a:r>
                <a:endParaRPr lang="en-US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E2A2146-3DE0-F72C-141E-5015247DA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98" y="1552518"/>
                <a:ext cx="6255294" cy="2308324"/>
              </a:xfrm>
              <a:prstGeom prst="rect">
                <a:avLst/>
              </a:prstGeom>
              <a:blipFill>
                <a:blip r:embed="rId26"/>
                <a:stretch>
                  <a:fillRect l="-777" t="-1050" r="-777" b="-3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40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Phi$&#10;&#10;&#10;&#10;\end{document}">
            <a:extLst>
              <a:ext uri="{FF2B5EF4-FFF2-40B4-BE49-F238E27FC236}">
                <a16:creationId xmlns:a16="http://schemas.microsoft.com/office/drawing/2014/main" id="{E0EFF3C6-7C28-6F10-B64F-24FC702FF0C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934" y="1872158"/>
            <a:ext cx="290244" cy="3215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ABC77AE-AD8D-CDA7-060F-303A819B7B5B}"/>
                  </a:ext>
                </a:extLst>
              </p:cNvPr>
              <p:cNvSpPr txBox="1"/>
              <p:nvPr/>
            </p:nvSpPr>
            <p:spPr>
              <a:xfrm>
                <a:off x="10917625" y="1890872"/>
                <a:ext cx="609765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Φ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𝐴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)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ABC77AE-AD8D-CDA7-060F-303A819B7B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625" y="1890872"/>
                <a:ext cx="6097656" cy="369332"/>
              </a:xfrm>
              <a:prstGeom prst="rect">
                <a:avLst/>
              </a:prstGeom>
              <a:blipFill>
                <a:blip r:embed="rId2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4B4712A-5701-5586-CD1A-B68705928422}"/>
              </a:ext>
            </a:extLst>
          </p:cNvPr>
          <p:cNvCxnSpPr>
            <a:cxnSpLocks/>
          </p:cNvCxnSpPr>
          <p:nvPr/>
        </p:nvCxnSpPr>
        <p:spPr>
          <a:xfrm>
            <a:off x="8961104" y="3054571"/>
            <a:ext cx="26179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\documentclass{article}&#10;\usepackage{amsmath}&#10;\usepackage{physics}&#10;\pagestyle{empty}&#10;\begin{document}&#10;&#10;$\ket{\psi}$&#10;&#10;&#10;&#10;\end{document}" title="IguanaTex Bitmap Display">
            <a:extLst>
              <a:ext uri="{FF2B5EF4-FFF2-40B4-BE49-F238E27FC236}">
                <a16:creationId xmlns:a16="http://schemas.microsoft.com/office/drawing/2014/main" id="{41DBDE57-DA4D-0C19-9F76-3603AB06076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326" y="3704087"/>
            <a:ext cx="216687" cy="192482"/>
          </a:xfrm>
          <a:prstGeom prst="rect">
            <a:avLst/>
          </a:prstGeom>
        </p:spPr>
      </p:pic>
      <p:pic>
        <p:nvPicPr>
          <p:cNvPr id="62" name="Picture 61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00DD7EDE-CC5B-517D-4C7F-0B5D6D4680F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225" y="2966256"/>
            <a:ext cx="138352" cy="147164"/>
          </a:xfrm>
          <a:prstGeom prst="rect">
            <a:avLst/>
          </a:prstGeom>
        </p:spPr>
      </p:pic>
      <p:pic>
        <p:nvPicPr>
          <p:cNvPr id="63" name="Picture 62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36B51899-95D1-C1ED-3F3A-54D2A789568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225" y="3150176"/>
            <a:ext cx="138352" cy="147164"/>
          </a:xfrm>
          <a:prstGeom prst="rect">
            <a:avLst/>
          </a:prstGeom>
        </p:spPr>
      </p:pic>
      <p:pic>
        <p:nvPicPr>
          <p:cNvPr id="64" name="Picture 63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029DA672-6768-76E5-F3BE-B8BEBBC42EE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781" y="3327381"/>
            <a:ext cx="138352" cy="147164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0C0985D-8D45-9370-54C4-E9B419C35AAE}"/>
              </a:ext>
            </a:extLst>
          </p:cNvPr>
          <p:cNvCxnSpPr>
            <a:cxnSpLocks/>
          </p:cNvCxnSpPr>
          <p:nvPr/>
        </p:nvCxnSpPr>
        <p:spPr>
          <a:xfrm>
            <a:off x="8961104" y="3223758"/>
            <a:ext cx="26179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DFEB6F5-181F-B55F-7DE7-52635AF57600}"/>
              </a:ext>
            </a:extLst>
          </p:cNvPr>
          <p:cNvCxnSpPr>
            <a:cxnSpLocks/>
          </p:cNvCxnSpPr>
          <p:nvPr/>
        </p:nvCxnSpPr>
        <p:spPr>
          <a:xfrm>
            <a:off x="8961104" y="3400963"/>
            <a:ext cx="26179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D44FAC8-A569-3754-3D2B-91D3E5B99DEC}"/>
              </a:ext>
            </a:extLst>
          </p:cNvPr>
          <p:cNvCxnSpPr>
            <a:cxnSpLocks/>
          </p:cNvCxnSpPr>
          <p:nvPr/>
        </p:nvCxnSpPr>
        <p:spPr>
          <a:xfrm>
            <a:off x="8961104" y="3637183"/>
            <a:ext cx="243907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201814F-41D0-D3B6-1516-AEA96EC2CBCA}"/>
              </a:ext>
            </a:extLst>
          </p:cNvPr>
          <p:cNvCxnSpPr>
            <a:cxnSpLocks/>
          </p:cNvCxnSpPr>
          <p:nvPr/>
        </p:nvCxnSpPr>
        <p:spPr>
          <a:xfrm>
            <a:off x="8961104" y="3786189"/>
            <a:ext cx="2439079" cy="226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6CF4EFD-0B8B-6115-62E4-CB18AEBF2CFA}"/>
              </a:ext>
            </a:extLst>
          </p:cNvPr>
          <p:cNvCxnSpPr>
            <a:cxnSpLocks/>
          </p:cNvCxnSpPr>
          <p:nvPr/>
        </p:nvCxnSpPr>
        <p:spPr>
          <a:xfrm>
            <a:off x="8961103" y="3972463"/>
            <a:ext cx="2439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" name="Picture 70" descr="\documentclass{article}&#10;\usepackage{amsmath}&#10;\pagestyle{empty}&#10;\begin{document}&#10;&#10;System $A$&#10;&#10;&#10;\end{document}" title="IguanaTex Bitmap Display">
            <a:extLst>
              <a:ext uri="{FF2B5EF4-FFF2-40B4-BE49-F238E27FC236}">
                <a16:creationId xmlns:a16="http://schemas.microsoft.com/office/drawing/2014/main" id="{03DC5C79-7E4A-FCB8-097B-2770ABF30AF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086" y="3692281"/>
            <a:ext cx="1048381" cy="233143"/>
          </a:xfrm>
          <a:prstGeom prst="rect">
            <a:avLst/>
          </a:prstGeom>
        </p:spPr>
      </p:pic>
      <p:pic>
        <p:nvPicPr>
          <p:cNvPr id="72" name="Picture 71" descr="\documentclass{article}&#10;\usepackage{amsmath}&#10;\pagestyle{empty}&#10;\begin{document}&#10;&#10;System $E$&#10;&#10;&#10;\end{document}" title="IguanaTex Bitmap Display">
            <a:extLst>
              <a:ext uri="{FF2B5EF4-FFF2-40B4-BE49-F238E27FC236}">
                <a16:creationId xmlns:a16="http://schemas.microsoft.com/office/drawing/2014/main" id="{29F46D4F-6BE1-83F7-A92E-1C42AB04243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477" y="3105500"/>
            <a:ext cx="1060571" cy="230095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D5890A14-CFFC-EEAD-81F5-70E08185317F}"/>
              </a:ext>
            </a:extLst>
          </p:cNvPr>
          <p:cNvSpPr/>
          <p:nvPr/>
        </p:nvSpPr>
        <p:spPr>
          <a:xfrm>
            <a:off x="9104243" y="2892287"/>
            <a:ext cx="357809" cy="1245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5CA286F-296E-4E28-DF91-470B92D51860}"/>
              </a:ext>
            </a:extLst>
          </p:cNvPr>
          <p:cNvSpPr/>
          <p:nvPr/>
        </p:nvSpPr>
        <p:spPr>
          <a:xfrm>
            <a:off x="9614452" y="2894103"/>
            <a:ext cx="357809" cy="1245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9182810-F8A1-F477-D03E-22C8BB195E9E}"/>
              </a:ext>
            </a:extLst>
          </p:cNvPr>
          <p:cNvSpPr/>
          <p:nvPr/>
        </p:nvSpPr>
        <p:spPr>
          <a:xfrm>
            <a:off x="10141875" y="2893048"/>
            <a:ext cx="357809" cy="1245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90F0895-8451-6F7E-A38E-ABC7206A4F9C}"/>
              </a:ext>
            </a:extLst>
          </p:cNvPr>
          <p:cNvSpPr/>
          <p:nvPr/>
        </p:nvSpPr>
        <p:spPr>
          <a:xfrm>
            <a:off x="10698790" y="2969736"/>
            <a:ext cx="590783" cy="4899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46F8005-D421-2556-117A-5B7FCBBFCB5F}"/>
              </a:ext>
            </a:extLst>
          </p:cNvPr>
          <p:cNvCxnSpPr>
            <a:cxnSpLocks/>
          </p:cNvCxnSpPr>
          <p:nvPr/>
        </p:nvCxnSpPr>
        <p:spPr>
          <a:xfrm flipV="1">
            <a:off x="10909598" y="3019852"/>
            <a:ext cx="185493" cy="407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Arc 84">
            <a:extLst>
              <a:ext uri="{FF2B5EF4-FFF2-40B4-BE49-F238E27FC236}">
                <a16:creationId xmlns:a16="http://schemas.microsoft.com/office/drawing/2014/main" id="{EDEA6CB3-C70C-01D9-E697-380D25CABA9C}"/>
              </a:ext>
            </a:extLst>
          </p:cNvPr>
          <p:cNvSpPr/>
          <p:nvPr/>
        </p:nvSpPr>
        <p:spPr>
          <a:xfrm rot="19021138">
            <a:off x="10611085" y="3202168"/>
            <a:ext cx="766192" cy="736516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D38BF78-E15A-90E2-B290-18FF33B85BBB}"/>
                  </a:ext>
                </a:extLst>
              </p:cNvPr>
              <p:cNvSpPr txBox="1"/>
              <p:nvPr/>
            </p:nvSpPr>
            <p:spPr>
              <a:xfrm>
                <a:off x="11299069" y="3595923"/>
                <a:ext cx="7809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Φ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+mn-lt"/>
                            <a:cs typeface="+mn-lt"/>
                          </a:rPr>
                          <m:t>𝐴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ea typeface="+mn-lt"/>
                        <a:cs typeface="+mn-lt"/>
                      </a:rPr>
                      <m:t>)</m:t>
                    </m:r>
                  </m:oMath>
                </a14:m>
                <a:r>
                  <a:rPr lang="en-US" dirty="0">
                    <a:ea typeface="+mn-lt"/>
                    <a:cs typeface="+mn-lt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37F765D-C784-F284-A1FA-9BF437365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9069" y="3595923"/>
                <a:ext cx="780937" cy="369332"/>
              </a:xfrm>
              <a:prstGeom prst="rect">
                <a:avLst/>
              </a:prstGeom>
              <a:blipFill>
                <a:blip r:embed="rId31"/>
                <a:stretch>
                  <a:fillRect r="-937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1" name="Picture 90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1t_1}$&#10;&#10;&#10;&#10;\end{document}">
            <a:extLst>
              <a:ext uri="{FF2B5EF4-FFF2-40B4-BE49-F238E27FC236}">
                <a16:creationId xmlns:a16="http://schemas.microsoft.com/office/drawing/2014/main" id="{604E3796-1AD5-7C4F-AD14-7F8762FD99A8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839" y="3425168"/>
            <a:ext cx="282616" cy="115202"/>
          </a:xfrm>
          <a:prstGeom prst="rect">
            <a:avLst/>
          </a:prstGeom>
        </p:spPr>
      </p:pic>
      <p:pic>
        <p:nvPicPr>
          <p:cNvPr id="93" name="Picture 92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2t_2}$&#10;&#10;&#10;&#10;\end{document}">
            <a:extLst>
              <a:ext uri="{FF2B5EF4-FFF2-40B4-BE49-F238E27FC236}">
                <a16:creationId xmlns:a16="http://schemas.microsoft.com/office/drawing/2014/main" id="{8F26066F-E787-0924-5CDF-1E6FE832CD46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743" y="3403378"/>
            <a:ext cx="278480" cy="112526"/>
          </a:xfrm>
          <a:prstGeom prst="rect">
            <a:avLst/>
          </a:prstGeom>
        </p:spPr>
      </p:pic>
      <p:pic>
        <p:nvPicPr>
          <p:cNvPr id="95" name="Picture 94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3t_3}$&#10;&#10;&#10;&#10;\end{document}">
            <a:extLst>
              <a:ext uri="{FF2B5EF4-FFF2-40B4-BE49-F238E27FC236}">
                <a16:creationId xmlns:a16="http://schemas.microsoft.com/office/drawing/2014/main" id="{9BC6543C-57BF-0199-452A-5D31B65AE20C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643" y="3400897"/>
            <a:ext cx="267400" cy="107735"/>
          </a:xfrm>
          <a:prstGeom prst="rect">
            <a:avLst/>
          </a:prstGeom>
        </p:spPr>
      </p:pic>
      <p:pic>
        <p:nvPicPr>
          <p:cNvPr id="16" name="Picture 1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Transportation cost of $\Phi$ using \textcolor{red}{$S$-sim}.&#10;&#10;&#10;&#10;\end{document}" title="IguanaTex Bitmap Display">
            <a:extLst>
              <a:ext uri="{FF2B5EF4-FFF2-40B4-BE49-F238E27FC236}">
                <a16:creationId xmlns:a16="http://schemas.microsoft.com/office/drawing/2014/main" id="{191B9EE7-7546-2875-6B99-B02A0C2DDE9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342" y="4517020"/>
            <a:ext cx="3350167" cy="185370"/>
          </a:xfrm>
          <a:prstGeom prst="rect">
            <a:avLst/>
          </a:prstGeom>
        </p:spPr>
      </p:pic>
      <p:sp>
        <p:nvSpPr>
          <p:cNvPr id="103" name="Left Brace 102">
            <a:extLst>
              <a:ext uri="{FF2B5EF4-FFF2-40B4-BE49-F238E27FC236}">
                <a16:creationId xmlns:a16="http://schemas.microsoft.com/office/drawing/2014/main" id="{EA1724CD-D10B-AC55-FEF5-C08DCCA8D0C2}"/>
              </a:ext>
            </a:extLst>
          </p:cNvPr>
          <p:cNvSpPr/>
          <p:nvPr/>
        </p:nvSpPr>
        <p:spPr>
          <a:xfrm rot="16200000">
            <a:off x="9667900" y="3565220"/>
            <a:ext cx="250912" cy="1538579"/>
          </a:xfrm>
          <a:prstGeom prst="leftBrace">
            <a:avLst>
              <a:gd name="adj1" fmla="val 8333"/>
              <a:gd name="adj2" fmla="val 49354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" name="Picture 104" descr="IguanaTex Bitmap Display&#10;&#10;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\widehat C_S(\Phi)&amp;: = \sup_{\rho^{AE}} W_S(\mc E \circ \Phi \circ \mc D(\rho^{AE}), \mc E \circ \mc D(\rho^{AE}))\\&#10;        &amp; = \sup_{|||O|||_S \le 1} \| (\mc E \circ (\Phi - id) \circ \mc D)^* (O) - O \|_{\mathrm{op}}.&#10;\end{align*}&#10;&#10;&#10;&#10;\end{document}">
            <a:extLst>
              <a:ext uri="{FF2B5EF4-FFF2-40B4-BE49-F238E27FC236}">
                <a16:creationId xmlns:a16="http://schemas.microsoft.com/office/drawing/2014/main" id="{9DE59E4F-2DB9-6C7D-56B6-CAE91AB89724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965" y="5607706"/>
            <a:ext cx="3854782" cy="799967"/>
          </a:xfrm>
          <a:prstGeom prst="rect">
            <a:avLst/>
          </a:prstGeom>
        </p:spPr>
      </p:pic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Quantum transportation cost:}&#10;\begin{align*}&#10;\widehat C_S(\Phi)&amp;: = \sup_{\ket{\psi}_A} W_S(\ketbra{0}{0}_E \otimes \Phi(\psi_A) , \ketbra{0}{0}_E \otimes \psi_A)&#10;\end{align*}&#10;&#10;&#10;&#10;\end{document}" title="IguanaTex Bitmap Display">
            <a:extLst>
              <a:ext uri="{FF2B5EF4-FFF2-40B4-BE49-F238E27FC236}">
                <a16:creationId xmlns:a16="http://schemas.microsoft.com/office/drawing/2014/main" id="{2C09A5C1-2B35-7327-B9D5-A8C25872FC4D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19" y="3977918"/>
            <a:ext cx="6648380" cy="1016381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BA28336F-7AB7-9F46-9448-80CFE61EE560}"/>
              </a:ext>
            </a:extLst>
          </p:cNvPr>
          <p:cNvSpPr txBox="1"/>
          <p:nvPr/>
        </p:nvSpPr>
        <p:spPr>
          <a:xfrm>
            <a:off x="806229" y="5228451"/>
            <a:ext cx="6877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It is an </a:t>
            </a:r>
            <a:r>
              <a:rPr lang="en-US" sz="1600" dirty="0">
                <a:solidFill>
                  <a:srgbClr val="FF0000"/>
                </a:solidFill>
              </a:rPr>
              <a:t>environment-assisted</a:t>
            </a:r>
            <a:r>
              <a:rPr lang="en-US" sz="1600" dirty="0"/>
              <a:t> version of the complexity introduced in: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2233E93-3531-94D6-F902-2625E77ED84E}"/>
              </a:ext>
            </a:extLst>
          </p:cNvPr>
          <p:cNvSpPr txBox="1"/>
          <p:nvPr/>
        </p:nvSpPr>
        <p:spPr>
          <a:xfrm>
            <a:off x="795219" y="5475998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Araiza, Roy, Yidong Chen, Marius Junge, and Peixue Wu. "Resource-dependent complexity of quantum channels." </a:t>
            </a:r>
            <a:r>
              <a:rPr lang="en-US" b="0" i="1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2023.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Li, L., Bu, K., Koh, D. E., Jaffe, A., Lloyd, S. “Wasserstein complexity of quantum circuits”. </a:t>
            </a:r>
            <a:r>
              <a:rPr lang="en-US" b="0" i="1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2022.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1670726-8595-9B92-4D3D-8FDAD171596D}"/>
              </a:ext>
            </a:extLst>
          </p:cNvPr>
          <p:cNvSpPr txBox="1"/>
          <p:nvPr/>
        </p:nvSpPr>
        <p:spPr>
          <a:xfrm>
            <a:off x="7511829" y="5150748"/>
            <a:ext cx="444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more general encoding and decoding:</a:t>
            </a: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583BEA74-CCB9-EAEB-AEBA-DD1ECECA9620}"/>
              </a:ext>
            </a:extLst>
          </p:cNvPr>
          <p:cNvCxnSpPr/>
          <p:nvPr/>
        </p:nvCxnSpPr>
        <p:spPr>
          <a:xfrm>
            <a:off x="7101122" y="2786969"/>
            <a:ext cx="4619625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9E1C630-CEFA-600F-6968-DE2A91D99912}"/>
              </a:ext>
            </a:extLst>
          </p:cNvPr>
          <p:cNvSpPr txBox="1"/>
          <p:nvPr/>
        </p:nvSpPr>
        <p:spPr>
          <a:xfrm>
            <a:off x="9249659" y="1381557"/>
            <a:ext cx="3428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Non-unitary</a:t>
            </a:r>
          </a:p>
        </p:txBody>
      </p:sp>
      <p:pic>
        <p:nvPicPr>
          <p:cNvPr id="3" name="Picture 2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textcolor{red}{(\mc U)}&#10;\end{equation*}&#10;&#10;&#10;\end{document}" title="IguanaTex Bitmap Display">
            <a:extLst>
              <a:ext uri="{FF2B5EF4-FFF2-40B4-BE49-F238E27FC236}">
                <a16:creationId xmlns:a16="http://schemas.microsoft.com/office/drawing/2014/main" id="{00628E12-1B1C-5437-742B-924B21D13706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9087" y="4482466"/>
            <a:ext cx="332191" cy="25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1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9" grpId="0"/>
      <p:bldP spid="1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5FDC7-AC44-0F9B-864A-FD7081E9A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1694190"/>
            <a:ext cx="10515600" cy="1325563"/>
          </a:xfrm>
        </p:spPr>
        <p:txBody>
          <a:bodyPr/>
          <a:lstStyle/>
          <a:p>
            <a:r>
              <a:rPr lang="en-US" dirty="0"/>
              <a:t>Main Theorem</a:t>
            </a:r>
          </a:p>
        </p:txBody>
      </p:sp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The actual algorithmic cost to simulate the open quantum system at target time $T$ is given by&#10;\begin{center}&#10;    \boxed{\text{simulation\ cost\ at\ $\Delta t$ $\times$ (T $/ \Delta t$)}}&#10;\end{center}&#10;&#10;&#10;&#10;\end{document}" title="IguanaTex Bitmap Display">
            <a:extLst>
              <a:ext uri="{FF2B5EF4-FFF2-40B4-BE49-F238E27FC236}">
                <a16:creationId xmlns:a16="http://schemas.microsoft.com/office/drawing/2014/main" id="{930524A3-410C-D6BC-1498-FB932589A5C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21" y="659759"/>
            <a:ext cx="8710095" cy="1180952"/>
          </a:xfrm>
          <a:prstGeom prst="rect">
            <a:avLst/>
          </a:prstGeom>
        </p:spPr>
      </p:pic>
      <p:pic>
        <p:nvPicPr>
          <p:cNvPr id="4" name="Picture 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Assume&#10;\begin{itemize}&#10;\item $\sup_{u\in \mc U}\widehat C_S(\adm_u)\leq D$&#10;&#10;\item $\Phi_t$ ergodic with fixed point $\sigma$.&#10;\end{itemize}&#10;&#10;Then, for small time $\Delta t$,&#10;\begin{equation*}&#10;\ell_{\delta}^{\mc U}(\Phi_{\Delta t}) \ge \Delta t \cdot \frac{\text{Transportation cost of}\ \mc R_{\sigma}}{\text{Transportation mixing time}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CA4F37EB-C115-1504-EDC0-46A8F7904EE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10" y="2901903"/>
            <a:ext cx="7194858" cy="26311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Picture 1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R_{\sigma}(\rho) = \sigma,\quad \forall \rho.&#10;\end{equation*}&#10;&#10;&#10;\end{document}" title="IguanaTex Bitmap Display">
            <a:extLst>
              <a:ext uri="{FF2B5EF4-FFF2-40B4-BE49-F238E27FC236}">
                <a16:creationId xmlns:a16="http://schemas.microsoft.com/office/drawing/2014/main" id="{D1146A33-6C23-94CF-8D04-680FF1E6192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109" y="4636498"/>
            <a:ext cx="2341963" cy="3243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55DECF3F-1A6F-1B31-2530-9F2633124946}"/>
              </a:ext>
            </a:extLst>
          </p:cNvPr>
          <p:cNvCxnSpPr/>
          <p:nvPr/>
        </p:nvCxnSpPr>
        <p:spPr>
          <a:xfrm rot="10800000" flipV="1">
            <a:off x="7944303" y="4817083"/>
            <a:ext cx="1336338" cy="143717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t_{\rm mix}^S = \inf \{t\ge 0: \widehat{C}_S(\Phi_t) \ge 0.5 \widehat{C}_S(\mc R_{\sigma})\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9C4ECDE2-0055-A885-EB94-58D481DED65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502" y="6049984"/>
            <a:ext cx="4548030" cy="324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9590F8AB-059B-54DA-1440-4F842523EE1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743344" y="5678691"/>
            <a:ext cx="529631" cy="127713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3D833933-49DC-150D-C975-B0050A797005}"/>
              </a:ext>
            </a:extLst>
          </p:cNvPr>
          <p:cNvSpPr/>
          <p:nvPr/>
        </p:nvSpPr>
        <p:spPr>
          <a:xfrm>
            <a:off x="4034639" y="4758535"/>
            <a:ext cx="4177197" cy="10329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textcolor{red}{$\approx$ Transportation cost of $\Phi_{\Delta t}$}&#10;&#10;\end{document}" title="IguanaTex Bitmap Display">
            <a:extLst>
              <a:ext uri="{FF2B5EF4-FFF2-40B4-BE49-F238E27FC236}">
                <a16:creationId xmlns:a16="http://schemas.microsoft.com/office/drawing/2014/main" id="{7D205B7B-326A-F028-5C8C-17D706F853E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168" y="4429166"/>
            <a:ext cx="3233525" cy="22704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0142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AC0AC-9A03-5304-81BD-562460E0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details on the lower bound</a:t>
            </a:r>
          </a:p>
        </p:txBody>
      </p:sp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Delta t \frac{\widehat C_S(\mc R_{\sigma})}{D\cdot t^{\rm S}_{\rm mix}}&#10;\end{equation*}&#10;&#10;&#10;\end{document}" title="IguanaTex Bitmap Display">
            <a:extLst>
              <a:ext uri="{FF2B5EF4-FFF2-40B4-BE49-F238E27FC236}">
                <a16:creationId xmlns:a16="http://schemas.microsoft.com/office/drawing/2014/main" id="{B487A28F-C509-88AA-EFF0-AAD22937283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41" y="1690688"/>
            <a:ext cx="2392381" cy="1353143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8C42DD-223E-40A1-3C49-973751265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280" y="3329305"/>
            <a:ext cx="10154920" cy="1838007"/>
          </a:xfrm>
        </p:spPr>
        <p:txBody>
          <a:bodyPr/>
          <a:lstStyle/>
          <a:p>
            <a:r>
              <a:rPr lang="en-US" dirty="0"/>
              <a:t>Linear in time.</a:t>
            </a:r>
          </a:p>
          <a:p>
            <a:r>
              <a:rPr lang="en-US" dirty="0"/>
              <a:t>Maximal transportation cost per unitary:</a:t>
            </a:r>
          </a:p>
        </p:txBody>
      </p:sp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widehat C_S(\adm_u) \le D,\quad \forall u \in \mc U.&#10;\end{equation*}&#10;&#10;&#10;\end{document}" title="IguanaTex Bitmap Display">
            <a:extLst>
              <a:ext uri="{FF2B5EF4-FFF2-40B4-BE49-F238E27FC236}">
                <a16:creationId xmlns:a16="http://schemas.microsoft.com/office/drawing/2014/main" id="{B48DE8F9-1EDD-22C8-4B8B-512D342DF0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1" y="3901439"/>
            <a:ext cx="2625523" cy="316952"/>
          </a:xfrm>
          <a:prstGeom prst="rect">
            <a:avLst/>
          </a:prstGeom>
        </p:spPr>
      </p:pic>
      <p:pic>
        <p:nvPicPr>
          <p:cNvPr id="18" name="Picture 1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 \inf \{t\ge 0: \widehat{C}_S(\Phi_t) \ge 0.5 \widehat{C}_S(\mc R_{\sigma})\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AC8ABE56-ED4A-4E90-4CCC-730542E5B82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804" y="2757171"/>
            <a:ext cx="3755983" cy="324302"/>
          </a:xfrm>
          <a:prstGeom prst="rect">
            <a:avLst/>
          </a:prstGeom>
          <a:noFill/>
        </p:spPr>
      </p:pic>
      <p:pic>
        <p:nvPicPr>
          <p:cNvPr id="15" name="Picture 1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R_{\sigma}(\rho) = \sigma,\quad \forall \rho.&#10;\end{equation*}&#10;&#10;&#10;\end{document}" title="IguanaTex Bitmap Display">
            <a:extLst>
              <a:ext uri="{FF2B5EF4-FFF2-40B4-BE49-F238E27FC236}">
                <a16:creationId xmlns:a16="http://schemas.microsoft.com/office/drawing/2014/main" id="{1F17BC61-74E6-4D61-35AB-0521CEE7F6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428" y="1678694"/>
            <a:ext cx="2341963" cy="3243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DFD93CBF-FB4A-55B8-175A-01B625B4B4FA}"/>
              </a:ext>
            </a:extLst>
          </p:cNvPr>
          <p:cNvCxnSpPr/>
          <p:nvPr/>
        </p:nvCxnSpPr>
        <p:spPr>
          <a:xfrm flipV="1">
            <a:off x="2672080" y="2529840"/>
            <a:ext cx="1788161" cy="799465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34543228-107A-460F-57AA-87E794477A97}"/>
              </a:ext>
            </a:extLst>
          </p:cNvPr>
          <p:cNvCxnSpPr/>
          <p:nvPr/>
        </p:nvCxnSpPr>
        <p:spPr>
          <a:xfrm rot="5400000" flipH="1" flipV="1">
            <a:off x="4807427" y="3415506"/>
            <a:ext cx="971867" cy="1270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33A67CE8-B373-EDCC-00B2-A4BC25B68684}"/>
              </a:ext>
            </a:extLst>
          </p:cNvPr>
          <p:cNvCxnSpPr/>
          <p:nvPr/>
        </p:nvCxnSpPr>
        <p:spPr>
          <a:xfrm rot="10800000" flipV="1">
            <a:off x="6852622" y="1859279"/>
            <a:ext cx="1336338" cy="143717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510D37CD-4143-0006-9C1D-57EA8BDF3BBE}"/>
              </a:ext>
            </a:extLst>
          </p:cNvPr>
          <p:cNvCxnSpPr/>
          <p:nvPr/>
        </p:nvCxnSpPr>
        <p:spPr>
          <a:xfrm rot="10800000">
            <a:off x="6756400" y="2864000"/>
            <a:ext cx="426720" cy="1270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56BF79F-BBD2-B407-C7B5-472524861B61}"/>
              </a:ext>
            </a:extLst>
          </p:cNvPr>
          <p:cNvSpPr txBox="1"/>
          <p:nvPr/>
        </p:nvSpPr>
        <p:spPr>
          <a:xfrm>
            <a:off x="970280" y="4574539"/>
            <a:ext cx="87401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Q: How to upper bound </a:t>
            </a:r>
          </a:p>
          <a:p>
            <a:endParaRPr lang="en-US" sz="3200" dirty="0"/>
          </a:p>
          <a:p>
            <a:r>
              <a:rPr lang="en-US" sz="3200" dirty="0"/>
              <a:t>Note: Usual mixing time is an upper bound.</a:t>
            </a: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14" name="Picture 1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t_{\rm mix}^S ?&#10;\end{equation*}&#10;&#10;&#10;\end{document}" title="IguanaTex Bitmap Display">
            <a:extLst>
              <a:ext uri="{FF2B5EF4-FFF2-40B4-BE49-F238E27FC236}">
                <a16:creationId xmlns:a16="http://schemas.microsoft.com/office/drawing/2014/main" id="{1206B553-7B12-62B1-CEBF-FF80BA43CCF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01" y="4574539"/>
            <a:ext cx="1027524" cy="562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988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95E79-66B2-07BA-67A4-9E8FB94E5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9CC19-C768-8CB4-B9BF-E8C88D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details on the lower bound</a:t>
            </a:r>
          </a:p>
        </p:txBody>
      </p:sp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Delta t \frac{\widehat C_S(\mc R_{\sigma})}{D\cdot t^{\rm S}_{\rm mix}}&#10;\end{equation*}&#10;&#10;&#10;\end{document}" title="IguanaTex Bitmap Display">
            <a:extLst>
              <a:ext uri="{FF2B5EF4-FFF2-40B4-BE49-F238E27FC236}">
                <a16:creationId xmlns:a16="http://schemas.microsoft.com/office/drawing/2014/main" id="{9816E807-8587-24A1-2EE8-069ED0EBBC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41" y="1690688"/>
            <a:ext cx="2392381" cy="1353143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5D418E2-0BC4-0AFF-AAFB-6249A005A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280" y="3329305"/>
            <a:ext cx="10154920" cy="1838007"/>
          </a:xfrm>
        </p:spPr>
        <p:txBody>
          <a:bodyPr/>
          <a:lstStyle/>
          <a:p>
            <a:r>
              <a:rPr lang="en-US" dirty="0"/>
              <a:t>Linear in time.</a:t>
            </a:r>
          </a:p>
          <a:p>
            <a:r>
              <a:rPr lang="en-US" dirty="0"/>
              <a:t>Maximal transportation cost per unitary:</a:t>
            </a:r>
          </a:p>
          <a:p>
            <a:r>
              <a:rPr lang="en-US" dirty="0"/>
              <a:t>Exponential decay for transportation metric:</a:t>
            </a:r>
          </a:p>
        </p:txBody>
      </p:sp>
      <p:pic>
        <p:nvPicPr>
          <p:cNvPr id="8" name="Picture 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widehat C_S(\adm_u) \le D,\quad \forall u \in \mc U.&#10;\end{equation*}&#10;&#10;&#10;\end{document}" title="IguanaTex Bitmap Display">
            <a:extLst>
              <a:ext uri="{FF2B5EF4-FFF2-40B4-BE49-F238E27FC236}">
                <a16:creationId xmlns:a16="http://schemas.microsoft.com/office/drawing/2014/main" id="{E2F21516-9D70-5A8A-8CCC-B3E622CB30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1" y="3901439"/>
            <a:ext cx="2625523" cy="316952"/>
          </a:xfrm>
          <a:prstGeom prst="rect">
            <a:avLst/>
          </a:prstGeom>
        </p:spPr>
      </p:pic>
      <p:pic>
        <p:nvPicPr>
          <p:cNvPr id="15" name="Picture 1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R_{\sigma}(\rho) = \sigma,\quad \forall \rho.&#10;\end{equation*}&#10;&#10;&#10;\end{document}" title="IguanaTex Bitmap Display">
            <a:extLst>
              <a:ext uri="{FF2B5EF4-FFF2-40B4-BE49-F238E27FC236}">
                <a16:creationId xmlns:a16="http://schemas.microsoft.com/office/drawing/2014/main" id="{8CF9EFBD-59E8-4B50-AB03-BD7421AA250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428" y="1678694"/>
            <a:ext cx="2341963" cy="3243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C4E26A86-DAC0-4CAF-32B2-F1FD01508CE2}"/>
              </a:ext>
            </a:extLst>
          </p:cNvPr>
          <p:cNvCxnSpPr/>
          <p:nvPr/>
        </p:nvCxnSpPr>
        <p:spPr>
          <a:xfrm flipV="1">
            <a:off x="2672080" y="2529840"/>
            <a:ext cx="1788161" cy="799465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B9DCD414-5113-D994-459E-694A5C36BFE2}"/>
              </a:ext>
            </a:extLst>
          </p:cNvPr>
          <p:cNvCxnSpPr/>
          <p:nvPr/>
        </p:nvCxnSpPr>
        <p:spPr>
          <a:xfrm rot="5400000" flipH="1" flipV="1">
            <a:off x="4807427" y="3415506"/>
            <a:ext cx="971867" cy="1270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257E39AA-4CB3-75D2-DFCE-30562A49CFC8}"/>
              </a:ext>
            </a:extLst>
          </p:cNvPr>
          <p:cNvCxnSpPr/>
          <p:nvPr/>
        </p:nvCxnSpPr>
        <p:spPr>
          <a:xfrm rot="10800000" flipV="1">
            <a:off x="6852622" y="1859279"/>
            <a:ext cx="1336338" cy="143717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F0F80E86-51A1-0EDF-9D39-663E6934D350}"/>
              </a:ext>
            </a:extLst>
          </p:cNvPr>
          <p:cNvCxnSpPr/>
          <p:nvPr/>
        </p:nvCxnSpPr>
        <p:spPr>
          <a:xfrm rot="10800000">
            <a:off x="6756400" y="2864000"/>
            <a:ext cx="426720" cy="1270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F41421E-1A8B-2FC3-A55D-70F3B0B876DF}"/>
              </a:ext>
            </a:extLst>
          </p:cNvPr>
          <p:cNvSpPr txBox="1"/>
          <p:nvPr/>
        </p:nvSpPr>
        <p:spPr>
          <a:xfrm>
            <a:off x="985629" y="5900795"/>
            <a:ext cx="10398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Rouzé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Cambyse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, Daniel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Stilck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França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, and Álvaro M. Alhambra. "Optimal quantum algorithm for Gibbs state preparation." </a:t>
            </a:r>
            <a:r>
              <a:rPr lang="en-US" b="0" i="1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2024.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Capel, Ángela, Paul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Gondolf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, Jan Kochanowski, and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Cambyse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Rouzé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. "Quasi-optimal sampling from Gibbs states via non-commutative optimal transport metrics." </a:t>
            </a:r>
            <a:r>
              <a:rPr lang="en-US" b="0" i="1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2024.</a:t>
            </a:r>
            <a:endParaRPr lang="en-US" dirty="0">
              <a:latin typeface="Agency FB" panose="020B0503020202020204" pitchFamily="34" charset="0"/>
            </a:endParaRPr>
          </a:p>
        </p:txBody>
      </p:sp>
      <p:pic>
        <p:nvPicPr>
          <p:cNvPr id="32" name="Picture 3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t_{\rm mix} \le \frac{1}{\lambda} \ln(2c \widehat C_S(\mc R_{\sigma})).&#10;\end{equation*}&#10;&#10;&#10;\end{document}" title="IguanaTex Bitmap Display">
            <a:extLst>
              <a:ext uri="{FF2B5EF4-FFF2-40B4-BE49-F238E27FC236}">
                <a16:creationId xmlns:a16="http://schemas.microsoft.com/office/drawing/2014/main" id="{1179752A-F9B6-BADA-DAB8-83EBDCEB94E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430" y="4838046"/>
            <a:ext cx="2429884" cy="46696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4E389F5-9726-0EC9-DFC4-09DEB367FD9A}"/>
              </a:ext>
            </a:extLst>
          </p:cNvPr>
          <p:cNvSpPr txBox="1"/>
          <p:nvPr/>
        </p:nvSpPr>
        <p:spPr>
          <a:xfrm>
            <a:off x="5350510" y="4886864"/>
            <a:ext cx="215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Usual mixing time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1B8382-5A22-4F0A-CF7C-E8C2326F43E0}"/>
              </a:ext>
            </a:extLst>
          </p:cNvPr>
          <p:cNvSpPr txBox="1"/>
          <p:nvPr/>
        </p:nvSpPr>
        <p:spPr>
          <a:xfrm>
            <a:off x="5344159" y="5476226"/>
            <a:ext cx="3128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Transportation mixing time</a:t>
            </a:r>
          </a:p>
        </p:txBody>
      </p:sp>
      <p:pic>
        <p:nvPicPr>
          <p:cNvPr id="38" name="Picture 3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t_{\rm mix}^S \le \frac{1}{\lambda} \ln(2c).&#10;\end{equation*}&#10;&#10;&#10;\end{document}" title="IguanaTex Bitmap Display">
            <a:extLst>
              <a:ext uri="{FF2B5EF4-FFF2-40B4-BE49-F238E27FC236}">
                <a16:creationId xmlns:a16="http://schemas.microsoft.com/office/drawing/2014/main" id="{F1E530A0-8AE4-028D-FAE1-4122039D093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578" y="5402606"/>
            <a:ext cx="1709714" cy="516571"/>
          </a:xfrm>
          <a:prstGeom prst="rect">
            <a:avLst/>
          </a:prstGeom>
        </p:spPr>
      </p:pic>
      <p:sp>
        <p:nvSpPr>
          <p:cNvPr id="39" name="Arrow: Right 38">
            <a:extLst>
              <a:ext uri="{FF2B5EF4-FFF2-40B4-BE49-F238E27FC236}">
                <a16:creationId xmlns:a16="http://schemas.microsoft.com/office/drawing/2014/main" id="{B2599E22-C7AB-22BE-2B91-341867104A72}"/>
              </a:ext>
            </a:extLst>
          </p:cNvPr>
          <p:cNvSpPr/>
          <p:nvPr/>
        </p:nvSpPr>
        <p:spPr>
          <a:xfrm rot="19597860">
            <a:off x="4787637" y="4993778"/>
            <a:ext cx="467360" cy="29257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561F1617-7092-B7FB-8193-CA6BD311C132}"/>
              </a:ext>
            </a:extLst>
          </p:cNvPr>
          <p:cNvSpPr/>
          <p:nvPr/>
        </p:nvSpPr>
        <p:spPr>
          <a:xfrm rot="1331508">
            <a:off x="4791632" y="5411186"/>
            <a:ext cx="467360" cy="29257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W_S(T_t(\rho),\sigma) \le c e^{-\lambda t}W_S(\rho,\sigma)&#10;\end{equation*}&#10;&#10;&#10;\end{document}" title="IguanaTex Bitmap Display">
            <a:extLst>
              <a:ext uri="{FF2B5EF4-FFF2-40B4-BE49-F238E27FC236}">
                <a16:creationId xmlns:a16="http://schemas.microsoft.com/office/drawing/2014/main" id="{6B8AC30A-4EFF-E0A1-A580-9DCB2B01233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315" y="5209920"/>
            <a:ext cx="3283809" cy="292571"/>
          </a:xfrm>
          <a:prstGeom prst="rect">
            <a:avLst/>
          </a:prstGeom>
        </p:spPr>
      </p:pic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inf \{t\ge 0: \widehat{C}_S(\Phi_t) \ge 0.5 \widehat{C}_S(\mc R_{\sigma})\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7A4CC012-565A-0CD0-8BE7-4F3D8D3EB97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804" y="2757171"/>
            <a:ext cx="3755983" cy="324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641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/>
      <p:bldP spid="34" grpId="0"/>
      <p:bldP spid="39" grpId="0" animBg="1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08641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03325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CE430-5D83-16A2-5FEB-EFE6C8F7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8" y="1106034"/>
            <a:ext cx="5019074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Key ideas of the proof of the main result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20EF33-2AA1-CD98-CF24-E07486630282}"/>
              </a:ext>
            </a:extLst>
          </p:cNvPr>
          <p:cNvSpPr txBox="1"/>
          <p:nvPr/>
        </p:nvSpPr>
        <p:spPr>
          <a:xfrm>
            <a:off x="6180823" y="574149"/>
            <a:ext cx="5677498" cy="12081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b="0" dirty="0"/>
              <a:t>A key relation between simulation cost and transportation cost, derived by </a:t>
            </a:r>
            <a:r>
              <a:rPr lang="en-US" sz="2800" b="0" dirty="0">
                <a:solidFill>
                  <a:srgbClr val="FF0000"/>
                </a:solidFill>
              </a:rPr>
              <a:t>Lipschitz continuity</a:t>
            </a:r>
            <a:r>
              <a:rPr lang="en-US" sz="2800" b="0" dirty="0"/>
              <a:t>:</a:t>
            </a:r>
            <a:endParaRPr lang="en-US" sz="28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546920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\widehat C_S(\Phi_t) \le D \cdot \ell^{\mc U}_{\delta}(\Phi_t) + \delta \widehat C_S(\mc R_{\sigma})&#10;\end{align*}&#10;&#10;&#10;&#10;&#10;\end{document}" title="IguanaTex Bitmap Display">
            <a:extLst>
              <a:ext uri="{FF2B5EF4-FFF2-40B4-BE49-F238E27FC236}">
                <a16:creationId xmlns:a16="http://schemas.microsoft.com/office/drawing/2014/main" id="{B75FB427-0701-83EC-60F1-17C9B7B569B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447" y="2249551"/>
            <a:ext cx="4802057" cy="4309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E3D525-DF44-9780-5CE4-E942C9D7464F}"/>
              </a:ext>
            </a:extLst>
          </p:cNvPr>
          <p:cNvSpPr txBox="1"/>
          <p:nvPr/>
        </p:nvSpPr>
        <p:spPr>
          <a:xfrm>
            <a:off x="6355727" y="4507616"/>
            <a:ext cx="5099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Using the semigroup property:</a:t>
            </a:r>
          </a:p>
        </p:txBody>
      </p:sp>
      <p:pic>
        <p:nvPicPr>
          <p:cNvPr id="4" name="Picture 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    \begin{equation*}&#10;        \ell^{\mc U}_{\delta}(T_t) \ge t \frac{\widehat C_S(\mc R_{\sigma})}{8Dt_{\rm mix}^S}&#10;    \end{equation*}&#10;&#10;&#10;\end{document}" title="IguanaTex Bitmap Display">
            <a:extLst>
              <a:ext uri="{FF2B5EF4-FFF2-40B4-BE49-F238E27FC236}">
                <a16:creationId xmlns:a16="http://schemas.microsoft.com/office/drawing/2014/main" id="{EA6C9AEC-797D-4EB0-EC61-1FA0092D6F4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944" y="5386182"/>
            <a:ext cx="2839466" cy="947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9E24F5-B98B-AD08-870C-2736370D5C13}"/>
              </a:ext>
            </a:extLst>
          </p:cNvPr>
          <p:cNvSpPr txBox="1"/>
          <p:nvPr/>
        </p:nvSpPr>
        <p:spPr>
          <a:xfrm>
            <a:off x="6269602" y="3035797"/>
            <a:ext cx="219007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transportation cost of the system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1F7652-C45F-75F8-4C88-57790FD85A60}"/>
              </a:ext>
            </a:extLst>
          </p:cNvPr>
          <p:cNvSpPr txBox="1"/>
          <p:nvPr/>
        </p:nvSpPr>
        <p:spPr>
          <a:xfrm>
            <a:off x="8905288" y="3035796"/>
            <a:ext cx="177762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simulation cost of the system </a:t>
            </a:r>
          </a:p>
        </p:txBody>
      </p:sp>
      <p:pic>
        <p:nvPicPr>
          <p:cNvPr id="14" name="Picture 1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leq&#10;\end{equation*}&#10;&#10;&#10;\end{document}" title="IguanaTex Bitmap Display">
            <a:extLst>
              <a:ext uri="{FF2B5EF4-FFF2-40B4-BE49-F238E27FC236}">
                <a16:creationId xmlns:a16="http://schemas.microsoft.com/office/drawing/2014/main" id="{C8C3DB99-4B4B-C46C-212F-21F4A94D4D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638" y="3181876"/>
            <a:ext cx="319995" cy="3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E8079-2A3F-9802-112A-5657B5EA2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dirty="0"/>
              <a:t>Summary and outlook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88AF32F-CD22-D2F7-4094-CB61D776B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7905"/>
            <a:ext cx="10515600" cy="372506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dirty="0">
              <a:ea typeface="+mn-lt"/>
              <a:cs typeface="+mn-lt"/>
            </a:endParaRPr>
          </a:p>
          <a:p>
            <a:r>
              <a:rPr lang="en-US" sz="3200" dirty="0">
                <a:ea typeface="+mn-lt"/>
                <a:cs typeface="+mn-lt"/>
              </a:rPr>
              <a:t>We build a lower bound framework for simulation cost of any ergodic open quantum systems.   </a:t>
            </a:r>
          </a:p>
          <a:p>
            <a:r>
              <a:rPr lang="en-US" sz="3200" dirty="0">
                <a:ea typeface="+mn-lt"/>
                <a:cs typeface="+mn-lt"/>
              </a:rPr>
              <a:t>We introduce a convex quantity called </a:t>
            </a:r>
            <a:r>
              <a:rPr lang="en-US" sz="3200" dirty="0">
                <a:solidFill>
                  <a:srgbClr val="FF0000"/>
                </a:solidFill>
                <a:ea typeface="+mn-lt"/>
                <a:cs typeface="+mn-lt"/>
              </a:rPr>
              <a:t>quantum transportation cost</a:t>
            </a:r>
            <a:r>
              <a:rPr lang="en-US" sz="3200" dirty="0">
                <a:ea typeface="+mn-lt"/>
                <a:cs typeface="+mn-lt"/>
              </a:rPr>
              <a:t>, which plays a key role.</a:t>
            </a:r>
            <a:endParaRPr lang="en-US" sz="3200" dirty="0"/>
          </a:p>
          <a:p>
            <a:r>
              <a:rPr lang="en-US" sz="3200" dirty="0">
                <a:ea typeface="+mn-lt"/>
                <a:cs typeface="+mn-lt"/>
              </a:rPr>
              <a:t>Our ongoing work adapts this framework to provide lower bound on the </a:t>
            </a:r>
            <a:r>
              <a:rPr lang="en-US" sz="3200" dirty="0">
                <a:solidFill>
                  <a:srgbClr val="FF0000"/>
                </a:solidFill>
                <a:ea typeface="+mn-lt"/>
                <a:cs typeface="+mn-lt"/>
              </a:rPr>
              <a:t>depth</a:t>
            </a:r>
            <a:r>
              <a:rPr lang="en-US" sz="3200" dirty="0">
                <a:ea typeface="+mn-lt"/>
                <a:cs typeface="+mn-lt"/>
              </a:rPr>
              <a:t> of the circuit rather than </a:t>
            </a:r>
            <a:r>
              <a:rPr lang="en-US" sz="3200" dirty="0">
                <a:solidFill>
                  <a:srgbClr val="FF0000"/>
                </a:solidFill>
                <a:ea typeface="+mn-lt"/>
                <a:cs typeface="+mn-lt"/>
              </a:rPr>
              <a:t>volume</a:t>
            </a:r>
            <a:r>
              <a:rPr lang="en-US" sz="3200" dirty="0">
                <a:ea typeface="+mn-lt"/>
                <a:cs typeface="+mn-lt"/>
              </a:rPr>
              <a:t>.</a:t>
            </a:r>
            <a:endParaRPr lang="en-US" sz="3200" dirty="0"/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943253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8AC3B5-205E-69C1-59D1-2E020E330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5400" b="0" dirty="0">
                <a:ea typeface="+mj-lt"/>
                <a:cs typeface="+mj-lt"/>
              </a:rPr>
              <a:t>Why open quantum systems?</a:t>
            </a:r>
            <a:endParaRPr lang="en-US" sz="5400" dirty="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698C9898-31AC-4C99-CBD5-FFC9857079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559377"/>
              </p:ext>
            </p:extLst>
          </p:nvPr>
        </p:nvGraphicFramePr>
        <p:xfrm>
          <a:off x="640080" y="2706624"/>
          <a:ext cx="6894576" cy="2668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close-up of a blue and red light&#10;&#10;AI-generated content may be incorrect.">
            <a:extLst>
              <a:ext uri="{FF2B5EF4-FFF2-40B4-BE49-F238E27FC236}">
                <a16:creationId xmlns:a16="http://schemas.microsoft.com/office/drawing/2014/main" id="{142153AE-DED6-8F2F-78C9-43B79F60D2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528" y="758346"/>
            <a:ext cx="4014216" cy="22579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5B5F79-5F32-FE12-F989-1AD73E254E9D}"/>
              </a:ext>
            </a:extLst>
          </p:cNvPr>
          <p:cNvSpPr txBox="1"/>
          <p:nvPr/>
        </p:nvSpPr>
        <p:spPr>
          <a:xfrm>
            <a:off x="664457" y="1292849"/>
            <a:ext cx="1873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EE663F-9F22-B66E-0CA6-A9399D805C8B}"/>
              </a:ext>
            </a:extLst>
          </p:cNvPr>
          <p:cNvSpPr txBox="1"/>
          <p:nvPr/>
        </p:nvSpPr>
        <p:spPr>
          <a:xfrm>
            <a:off x="758952" y="5561045"/>
            <a:ext cx="68945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gency FB" panose="020B0503020202020204" pitchFamily="34" charset="0"/>
              </a:rPr>
              <a:t>Chi-Fang Chen. “Quantum Gibbs Sampling,” Caltech, 2024.</a:t>
            </a:r>
          </a:p>
          <a:p>
            <a:r>
              <a:rPr lang="en-US" sz="1600" dirty="0">
                <a:latin typeface="Agency FB" panose="020B0503020202020204" pitchFamily="34" charset="0"/>
              </a:rPr>
              <a:t>Zhiyan Ding, Chi-Fang Chen, and Lin </a:t>
            </a:r>
            <a:r>
              <a:rPr lang="en-US" sz="1600" dirty="0" err="1">
                <a:latin typeface="Agency FB" panose="020B0503020202020204" pitchFamily="34" charset="0"/>
              </a:rPr>
              <a:t>Lin</a:t>
            </a:r>
            <a:r>
              <a:rPr lang="en-US" sz="1600" dirty="0">
                <a:latin typeface="Agency FB" panose="020B0503020202020204" pitchFamily="34" charset="0"/>
              </a:rPr>
              <a:t>. "Single-ancilla ground state preparation via </a:t>
            </a:r>
            <a:r>
              <a:rPr lang="en-US" sz="1600" dirty="0" err="1">
                <a:latin typeface="Agency FB" panose="020B0503020202020204" pitchFamily="34" charset="0"/>
              </a:rPr>
              <a:t>Lindbladians</a:t>
            </a:r>
            <a:r>
              <a:rPr lang="en-US" sz="1600" dirty="0">
                <a:latin typeface="Agency FB" panose="020B0503020202020204" pitchFamily="34" charset="0"/>
              </a:rPr>
              <a:t>." Physical Review Research 6.3 (2024): 033147.</a:t>
            </a:r>
          </a:p>
          <a:p>
            <a:endParaRPr lang="en-US" sz="1600" dirty="0">
              <a:latin typeface="Aldhabi" panose="020F0502020204030204" pitchFamily="2" charset="-78"/>
              <a:cs typeface="Aldhabi" panose="020F0502020204030204" pitchFamily="2" charset="-78"/>
            </a:endParaRPr>
          </a:p>
        </p:txBody>
      </p:sp>
      <p:pic>
        <p:nvPicPr>
          <p:cNvPr id="16" name="Picture 15" descr="A blue and white machine">
            <a:extLst>
              <a:ext uri="{FF2B5EF4-FFF2-40B4-BE49-F238E27FC236}">
                <a16:creationId xmlns:a16="http://schemas.microsoft.com/office/drawing/2014/main" id="{3066B453-D648-2763-66B1-C569A72E07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528" y="4025341"/>
            <a:ext cx="4014216" cy="207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37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63705-2FE9-BC59-4595-1B97D93AC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809" y="-132320"/>
            <a:ext cx="8169751" cy="1325563"/>
          </a:xfrm>
        </p:spPr>
        <p:txBody>
          <a:bodyPr>
            <a:normAutofit/>
          </a:bodyPr>
          <a:lstStyle/>
          <a:p>
            <a:r>
              <a:rPr lang="en-US" sz="4000" dirty="0"/>
              <a:t>Simulation of open quantum systems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96A47E-DBB4-9FF7-27BF-F4741A27C855}"/>
              </a:ext>
            </a:extLst>
          </p:cNvPr>
          <p:cNvSpPr txBox="1"/>
          <p:nvPr/>
        </p:nvSpPr>
        <p:spPr>
          <a:xfrm>
            <a:off x="979109" y="1474417"/>
            <a:ext cx="4710492" cy="2185214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 anchor="ctr" anchorCtr="0">
            <a:spAutoFit/>
          </a:bodyPr>
          <a:lstStyle/>
          <a:p>
            <a:r>
              <a:rPr lang="en-US" sz="1800" b="1" dirty="0">
                <a:latin typeface="Times"/>
                <a:cs typeface="Times"/>
              </a:rPr>
              <a:t>Strong quantum Church-Turing thesis: </a:t>
            </a:r>
          </a:p>
          <a:p>
            <a:r>
              <a:rPr lang="en-US" sz="1800" i="1" dirty="0">
                <a:latin typeface="Times"/>
                <a:cs typeface="Times"/>
              </a:rPr>
              <a:t>Every quantum mechanical computational process can be simulated efficiently in the unitary circuit model of quantum computation.</a:t>
            </a:r>
          </a:p>
          <a:p>
            <a:endParaRPr lang="en-US" i="1" dirty="0">
              <a:latin typeface="Times"/>
              <a:cs typeface="Times"/>
            </a:endParaRPr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AD0D09-8CAB-3DA7-D4A0-B04D30890998}"/>
              </a:ext>
            </a:extLst>
          </p:cNvPr>
          <p:cNvSpPr txBox="1"/>
          <p:nvPr/>
        </p:nvSpPr>
        <p:spPr>
          <a:xfrm>
            <a:off x="979109" y="3728013"/>
            <a:ext cx="10181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Lindbladian</a:t>
            </a:r>
            <a:r>
              <a:rPr lang="en-US" dirty="0"/>
              <a:t> generator:</a:t>
            </a:r>
          </a:p>
        </p:txBody>
      </p:sp>
      <p:pic>
        <p:nvPicPr>
          <p:cNvPr id="120" name="Picture 119" descr="A blue background with a circuit board and text">
            <a:extLst>
              <a:ext uri="{FF2B5EF4-FFF2-40B4-BE49-F238E27FC236}">
                <a16:creationId xmlns:a16="http://schemas.microsoft.com/office/drawing/2014/main" id="{0F392837-651E-70F5-4C14-00DE492C60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473" y="1111462"/>
            <a:ext cx="3423478" cy="2471506"/>
          </a:xfrm>
          <a:prstGeom prst="rect">
            <a:avLst/>
          </a:prstGeom>
        </p:spPr>
      </p:pic>
      <p:pic>
        <p:nvPicPr>
          <p:cNvPr id="122" name="Picture 121" descr="A collage of a person&#10;&#10;AI-generated content may be incorrect.">
            <a:extLst>
              <a:ext uri="{FF2B5EF4-FFF2-40B4-BE49-F238E27FC236}">
                <a16:creationId xmlns:a16="http://schemas.microsoft.com/office/drawing/2014/main" id="{F8D9D5CD-3A7F-A848-CB18-79A90E58C6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724" y="1111462"/>
            <a:ext cx="2471507" cy="2471507"/>
          </a:xfrm>
          <a:prstGeom prst="rect">
            <a:avLst/>
          </a:prstGeom>
        </p:spPr>
      </p:pic>
      <p:pic>
        <p:nvPicPr>
          <p:cNvPr id="124" name="Picture 123" descr="\documentclass{article}&#10;\usepackage{amsmath}&#10;\pagestyle{empty}&#10;\begin{document}&#10;&#10;\begin{equation*}&#10;     L(\rho)= \underbrace{-i[H,\rho]}_{\text{coherent part}} + \sum_{j=1}^m \underbrace{L_{V_j}(\rho)}_{\text{dissipative part}},\ L_{V}(\rho)= \underbrace{V\rho V^\dagger}_{\text{Jump}} - \frac{1}{2}\underbrace{(V^\dagger V \rho+\rho V^\dagger V)}_{\text{No jump}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B63EAAC8-524F-7361-C2A3-37CEB95448F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443" y="4087388"/>
            <a:ext cx="8272762" cy="86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54773-088D-29AA-6AE6-F550D89DB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229" y="5310763"/>
            <a:ext cx="9871771" cy="1239520"/>
          </a:xfrm>
          <a:prstGeom prst="rect">
            <a:avLst/>
          </a:prstGeom>
          <a:ln>
            <a:solidFill>
              <a:srgbClr val="FFFFFF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/>
              <a:t>Q: Given a set of </a:t>
            </a:r>
            <a:r>
              <a:rPr lang="en-US" sz="2400" b="1" dirty="0">
                <a:solidFill>
                  <a:srgbClr val="FF0000"/>
                </a:solidFill>
              </a:rPr>
              <a:t>accessible</a:t>
            </a:r>
            <a:r>
              <a:rPr lang="en-US" sz="2400" b="1" dirty="0"/>
              <a:t> unitary circuits (</a:t>
            </a:r>
            <a:r>
              <a:rPr lang="en-US" sz="2400" b="1" dirty="0">
                <a:solidFill>
                  <a:srgbClr val="FF0000"/>
                </a:solidFill>
              </a:rPr>
              <a:t>gates</a:t>
            </a:r>
            <a:r>
              <a:rPr lang="en-US" sz="2400" b="1" dirty="0"/>
              <a:t>), what is the minimum number of gates (</a:t>
            </a:r>
            <a:r>
              <a:rPr lang="en-US" sz="2400" b="1" dirty="0">
                <a:solidFill>
                  <a:srgbClr val="FF0000"/>
                </a:solidFill>
              </a:rPr>
              <a:t>simulation cost</a:t>
            </a:r>
            <a:r>
              <a:rPr lang="en-US" sz="2400" b="1" dirty="0"/>
              <a:t>) required to approximate an open quantum system at a target time T?</a:t>
            </a:r>
          </a:p>
        </p:txBody>
      </p:sp>
    </p:spTree>
    <p:extLst>
      <p:ext uri="{BB962C8B-B14F-4D97-AF65-F5344CB8AC3E}">
        <p14:creationId xmlns:p14="http://schemas.microsoft.com/office/powerpoint/2010/main" val="322625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C7F55-76DD-4B4C-9C5A-1C432311D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879" y="249201"/>
            <a:ext cx="11166823" cy="1325563"/>
          </a:xfrm>
        </p:spPr>
        <p:txBody>
          <a:bodyPr/>
          <a:lstStyle/>
          <a:p>
            <a:r>
              <a:rPr lang="en-US" dirty="0"/>
              <a:t>Simulation method:</a:t>
            </a:r>
          </a:p>
        </p:txBody>
      </p:sp>
      <p:pic>
        <p:nvPicPr>
          <p:cNvPr id="21" name="Picture 20" descr="A diagram of a circuit&#10;&#10;AI-generated content may be incorrect.">
            <a:extLst>
              <a:ext uri="{FF2B5EF4-FFF2-40B4-BE49-F238E27FC236}">
                <a16:creationId xmlns:a16="http://schemas.microsoft.com/office/drawing/2014/main" id="{0ED86428-9671-74C2-9ADB-3DC0319905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0" y="1845251"/>
            <a:ext cx="9993811" cy="3700780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0E6CC5DF-D663-595B-2274-0E489424F9AD}"/>
              </a:ext>
            </a:extLst>
          </p:cNvPr>
          <p:cNvSpPr/>
          <p:nvPr/>
        </p:nvSpPr>
        <p:spPr>
          <a:xfrm>
            <a:off x="579120" y="2184400"/>
            <a:ext cx="2367280" cy="13614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50800" dir="5400000" algn="ctr" rotWithShape="0">
              <a:srgbClr val="FF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textcolor{red}{Environment}&#10;&#10;&#10;\end{document}" title="IguanaTex Bitmap Display">
            <a:extLst>
              <a:ext uri="{FF2B5EF4-FFF2-40B4-BE49-F238E27FC236}">
                <a16:creationId xmlns:a16="http://schemas.microsoft.com/office/drawing/2014/main" id="{120C0AFB-CB32-CE0B-3C15-3574E2472E7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52" y="1690688"/>
            <a:ext cx="2486435" cy="309126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FB7335EC-1CB9-B2D9-784E-D929832DB0EF}"/>
              </a:ext>
            </a:extLst>
          </p:cNvPr>
          <p:cNvSpPr/>
          <p:nvPr/>
        </p:nvSpPr>
        <p:spPr>
          <a:xfrm>
            <a:off x="2946400" y="2184400"/>
            <a:ext cx="629920" cy="23876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textcolor{red}{Encoding $\mc E$}&#10;&#10;&#10;\end{document}" title="IguanaTex Bitmap Display">
            <a:extLst>
              <a:ext uri="{FF2B5EF4-FFF2-40B4-BE49-F238E27FC236}">
                <a16:creationId xmlns:a16="http://schemas.microsoft.com/office/drawing/2014/main" id="{3D587CB1-5B9C-9231-7157-493BF2FDBA2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760" y="4726563"/>
            <a:ext cx="1639097" cy="300004"/>
          </a:xfrm>
          <a:prstGeom prst="rect">
            <a:avLst/>
          </a:prstGeom>
          <a:noFill/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BFBCCFAF-2EA0-D180-F99A-770BF01B01F8}"/>
              </a:ext>
            </a:extLst>
          </p:cNvPr>
          <p:cNvSpPr/>
          <p:nvPr/>
        </p:nvSpPr>
        <p:spPr>
          <a:xfrm>
            <a:off x="4795520" y="1690687"/>
            <a:ext cx="1920240" cy="192429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textcolor{red}{Decoding $\mc D$}&#10;&#10;&#10;\end{document}" title="IguanaTex Bitmap Display">
            <a:extLst>
              <a:ext uri="{FF2B5EF4-FFF2-40B4-BE49-F238E27FC236}">
                <a16:creationId xmlns:a16="http://schemas.microsoft.com/office/drawing/2014/main" id="{645BC3CE-3546-9A62-D809-8F362D87523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823" y="1317375"/>
            <a:ext cx="1696714" cy="29603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88062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1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8D55C-0C4B-0872-EC60-CD2D6B78B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22398-7029-A536-6539-FB6AC5A9F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cost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7370F5B-1F6C-A03A-2292-A7975718E6B1}"/>
              </a:ext>
            </a:extLst>
          </p:cNvPr>
          <p:cNvCxnSpPr>
            <a:cxnSpLocks/>
          </p:cNvCxnSpPr>
          <p:nvPr/>
        </p:nvCxnSpPr>
        <p:spPr>
          <a:xfrm>
            <a:off x="7108341" y="800644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\documentclass{article}&#10;\usepackage{amsmath}&#10;\usepackage{physics}&#10;\pagestyle{empty}&#10;\begin{document}&#10;&#10;$\ket{\psi}$&#10;&#10;&#10;&#10;\end{document}" title="IguanaTex Bitmap Display">
            <a:extLst>
              <a:ext uri="{FF2B5EF4-FFF2-40B4-BE49-F238E27FC236}">
                <a16:creationId xmlns:a16="http://schemas.microsoft.com/office/drawing/2014/main" id="{4C3D3CD7-8B21-424A-3F3C-386C95B09C1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683" y="1450020"/>
            <a:ext cx="216687" cy="192482"/>
          </a:xfrm>
          <a:prstGeom prst="rect">
            <a:avLst/>
          </a:prstGeom>
        </p:spPr>
      </p:pic>
      <p:pic>
        <p:nvPicPr>
          <p:cNvPr id="36" name="Picture 35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40E76BF9-0745-141B-C2D3-67BB9EB4FD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462" y="712329"/>
            <a:ext cx="138352" cy="147164"/>
          </a:xfrm>
          <a:prstGeom prst="rect">
            <a:avLst/>
          </a:prstGeom>
        </p:spPr>
      </p:pic>
      <p:pic>
        <p:nvPicPr>
          <p:cNvPr id="39" name="Picture 38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42C0A04B-CA6E-F123-6406-811526E1B4F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462" y="896249"/>
            <a:ext cx="138352" cy="147164"/>
          </a:xfrm>
          <a:prstGeom prst="rect">
            <a:avLst/>
          </a:prstGeom>
        </p:spPr>
      </p:pic>
      <p:pic>
        <p:nvPicPr>
          <p:cNvPr id="40" name="Picture 39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19D023DE-C5A6-261A-7992-B7AA880DA6C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018" y="1073454"/>
            <a:ext cx="138352" cy="147164"/>
          </a:xfrm>
          <a:prstGeom prst="rect">
            <a:avLst/>
          </a:prstGeom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8739920F-B51E-D3F1-81C8-5344E88C0875}"/>
              </a:ext>
            </a:extLst>
          </p:cNvPr>
          <p:cNvCxnSpPr>
            <a:cxnSpLocks/>
          </p:cNvCxnSpPr>
          <p:nvPr/>
        </p:nvCxnSpPr>
        <p:spPr>
          <a:xfrm>
            <a:off x="7108341" y="969831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0766D6A4-72C7-6235-FB56-575823973751}"/>
              </a:ext>
            </a:extLst>
          </p:cNvPr>
          <p:cNvCxnSpPr>
            <a:cxnSpLocks/>
          </p:cNvCxnSpPr>
          <p:nvPr/>
        </p:nvCxnSpPr>
        <p:spPr>
          <a:xfrm>
            <a:off x="7108341" y="1147036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2DF049E-1D3D-1930-B4DD-D7C165E0F607}"/>
              </a:ext>
            </a:extLst>
          </p:cNvPr>
          <p:cNvCxnSpPr>
            <a:cxnSpLocks/>
          </p:cNvCxnSpPr>
          <p:nvPr/>
        </p:nvCxnSpPr>
        <p:spPr>
          <a:xfrm>
            <a:off x="7108341" y="1383256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6F5C54B1-BA27-1527-A8E2-4AE8EF6BEDBD}"/>
              </a:ext>
            </a:extLst>
          </p:cNvPr>
          <p:cNvCxnSpPr>
            <a:cxnSpLocks/>
          </p:cNvCxnSpPr>
          <p:nvPr/>
        </p:nvCxnSpPr>
        <p:spPr>
          <a:xfrm>
            <a:off x="7108341" y="1532262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584C82C-CA5A-BB21-84F9-ED20080B8C77}"/>
              </a:ext>
            </a:extLst>
          </p:cNvPr>
          <p:cNvCxnSpPr>
            <a:cxnSpLocks/>
          </p:cNvCxnSpPr>
          <p:nvPr/>
        </p:nvCxnSpPr>
        <p:spPr>
          <a:xfrm>
            <a:off x="7108340" y="1718536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618C4578-3A79-3601-A1F7-F2BC8F884071}"/>
              </a:ext>
            </a:extLst>
          </p:cNvPr>
          <p:cNvSpPr/>
          <p:nvPr/>
        </p:nvSpPr>
        <p:spPr>
          <a:xfrm>
            <a:off x="7186926" y="653043"/>
            <a:ext cx="590783" cy="1209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6B1D172-1EDC-0877-CE9E-AA08FABB80F6}"/>
              </a:ext>
            </a:extLst>
          </p:cNvPr>
          <p:cNvSpPr/>
          <p:nvPr/>
        </p:nvSpPr>
        <p:spPr>
          <a:xfrm>
            <a:off x="8057312" y="727826"/>
            <a:ext cx="590783" cy="4899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9C7FBA8-0EC3-2662-CDFA-3373FA7FD5F7}"/>
              </a:ext>
            </a:extLst>
          </p:cNvPr>
          <p:cNvSpPr/>
          <p:nvPr/>
        </p:nvSpPr>
        <p:spPr>
          <a:xfrm>
            <a:off x="8050633" y="1296895"/>
            <a:ext cx="926504" cy="5537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8" name="Picture 77" descr="\documentclass{article}&#10;\usepackage{amsmath}&#10;\pagestyle{empty}&#10;\begin{document}&#10;&#10;&#10;$U_1$&#10;&#10;\end{document}" title="IguanaTex Bitmap Display">
            <a:extLst>
              <a:ext uri="{FF2B5EF4-FFF2-40B4-BE49-F238E27FC236}">
                <a16:creationId xmlns:a16="http://schemas.microsoft.com/office/drawing/2014/main" id="{88CACD0E-98D2-B203-5480-76B2517477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698" y="1112588"/>
            <a:ext cx="239238" cy="210286"/>
          </a:xfrm>
          <a:prstGeom prst="rect">
            <a:avLst/>
          </a:prstGeom>
        </p:spPr>
      </p:pic>
      <p:pic>
        <p:nvPicPr>
          <p:cNvPr id="80" name="Picture 79" descr="\documentclass{article}&#10;\usepackage{amsmath}&#10;\pagestyle{empty}&#10;\begin{document}&#10;&#10;$e^{-iH\Delta t}$&#10;&#10;&#10;\end{document}" title="IguanaTex Bitmap Display">
            <a:extLst>
              <a:ext uri="{FF2B5EF4-FFF2-40B4-BE49-F238E27FC236}">
                <a16:creationId xmlns:a16="http://schemas.microsoft.com/office/drawing/2014/main" id="{3B48DA06-C75C-7F72-DFDA-853C5D1646D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472" y="1457178"/>
            <a:ext cx="751238" cy="220952"/>
          </a:xfrm>
          <a:prstGeom prst="rect">
            <a:avLst/>
          </a:prstGeom>
        </p:spPr>
      </p:pic>
      <p:sp>
        <p:nvSpPr>
          <p:cNvPr id="84" name="Arc 83">
            <a:extLst>
              <a:ext uri="{FF2B5EF4-FFF2-40B4-BE49-F238E27FC236}">
                <a16:creationId xmlns:a16="http://schemas.microsoft.com/office/drawing/2014/main" id="{1FC83187-5EF3-CC16-81B3-B9F992E1DA01}"/>
              </a:ext>
            </a:extLst>
          </p:cNvPr>
          <p:cNvSpPr/>
          <p:nvPr/>
        </p:nvSpPr>
        <p:spPr>
          <a:xfrm rot="19021138">
            <a:off x="7947184" y="986596"/>
            <a:ext cx="766192" cy="736516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604AB076-3BC7-1B02-08F1-CE939BEC682D}"/>
              </a:ext>
            </a:extLst>
          </p:cNvPr>
          <p:cNvCxnSpPr>
            <a:cxnSpLocks/>
          </p:cNvCxnSpPr>
          <p:nvPr/>
        </p:nvCxnSpPr>
        <p:spPr>
          <a:xfrm flipV="1">
            <a:off x="8296456" y="824265"/>
            <a:ext cx="185493" cy="407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BB60EDD-A275-CE16-9389-82BA55A8EDE8}"/>
              </a:ext>
            </a:extLst>
          </p:cNvPr>
          <p:cNvCxnSpPr>
            <a:cxnSpLocks/>
          </p:cNvCxnSpPr>
          <p:nvPr/>
        </p:nvCxnSpPr>
        <p:spPr>
          <a:xfrm>
            <a:off x="9331629" y="823308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278431F-4B88-2F60-E072-9F25C354C88B}"/>
              </a:ext>
            </a:extLst>
          </p:cNvPr>
          <p:cNvCxnSpPr>
            <a:cxnSpLocks/>
          </p:cNvCxnSpPr>
          <p:nvPr/>
        </p:nvCxnSpPr>
        <p:spPr>
          <a:xfrm>
            <a:off x="9331629" y="992495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F6BE1D0-ED6D-2EC7-F1BB-C8B5B5A8D0F7}"/>
              </a:ext>
            </a:extLst>
          </p:cNvPr>
          <p:cNvCxnSpPr>
            <a:cxnSpLocks/>
          </p:cNvCxnSpPr>
          <p:nvPr/>
        </p:nvCxnSpPr>
        <p:spPr>
          <a:xfrm>
            <a:off x="9331629" y="1169700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3E626001-6584-2009-49A0-2B9DF2DA5A72}"/>
              </a:ext>
            </a:extLst>
          </p:cNvPr>
          <p:cNvCxnSpPr>
            <a:cxnSpLocks/>
          </p:cNvCxnSpPr>
          <p:nvPr/>
        </p:nvCxnSpPr>
        <p:spPr>
          <a:xfrm>
            <a:off x="9331629" y="1405920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E37F718-77D3-0BBC-943C-126DA55EA3CE}"/>
              </a:ext>
            </a:extLst>
          </p:cNvPr>
          <p:cNvCxnSpPr>
            <a:cxnSpLocks/>
          </p:cNvCxnSpPr>
          <p:nvPr/>
        </p:nvCxnSpPr>
        <p:spPr>
          <a:xfrm>
            <a:off x="9331629" y="1554926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B7AAE66D-D59D-0934-B7BD-88E347E6CFAA}"/>
              </a:ext>
            </a:extLst>
          </p:cNvPr>
          <p:cNvCxnSpPr>
            <a:cxnSpLocks/>
          </p:cNvCxnSpPr>
          <p:nvPr/>
        </p:nvCxnSpPr>
        <p:spPr>
          <a:xfrm>
            <a:off x="9331628" y="1741200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CDE3365-5962-F428-51C9-677513EFBF24}"/>
              </a:ext>
            </a:extLst>
          </p:cNvPr>
          <p:cNvSpPr/>
          <p:nvPr/>
        </p:nvSpPr>
        <p:spPr>
          <a:xfrm>
            <a:off x="9410214" y="675707"/>
            <a:ext cx="590783" cy="1209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FAC4D60B-3514-BC84-98F0-EF8DDF78E1F9}"/>
              </a:ext>
            </a:extLst>
          </p:cNvPr>
          <p:cNvSpPr/>
          <p:nvPr/>
        </p:nvSpPr>
        <p:spPr>
          <a:xfrm>
            <a:off x="10280600" y="750490"/>
            <a:ext cx="590783" cy="4899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61E6C51C-DEED-B288-F175-9B2D907ACCFC}"/>
              </a:ext>
            </a:extLst>
          </p:cNvPr>
          <p:cNvSpPr/>
          <p:nvPr/>
        </p:nvSpPr>
        <p:spPr>
          <a:xfrm>
            <a:off x="10273921" y="1319559"/>
            <a:ext cx="926504" cy="5537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6" name="Picture 105" descr="\documentclass{article}&#10;\usepackage{amsmath}&#10;\pagestyle{empty}&#10;\begin{document}&#10;&#10;$e^{-iH\Delta t}$&#10;&#10;&#10;\end{document}" title="IguanaTex Bitmap Display">
            <a:extLst>
              <a:ext uri="{FF2B5EF4-FFF2-40B4-BE49-F238E27FC236}">
                <a16:creationId xmlns:a16="http://schemas.microsoft.com/office/drawing/2014/main" id="{2A352499-688F-FCB5-0171-521A05BFE92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760" y="1479842"/>
            <a:ext cx="751238" cy="220952"/>
          </a:xfrm>
          <a:prstGeom prst="rect">
            <a:avLst/>
          </a:prstGeom>
        </p:spPr>
      </p:pic>
      <p:sp>
        <p:nvSpPr>
          <p:cNvPr id="107" name="Arc 106">
            <a:extLst>
              <a:ext uri="{FF2B5EF4-FFF2-40B4-BE49-F238E27FC236}">
                <a16:creationId xmlns:a16="http://schemas.microsoft.com/office/drawing/2014/main" id="{0CB8CB73-3174-0AFB-2A51-33246BF2C41E}"/>
              </a:ext>
            </a:extLst>
          </p:cNvPr>
          <p:cNvSpPr/>
          <p:nvPr/>
        </p:nvSpPr>
        <p:spPr>
          <a:xfrm rot="19021138">
            <a:off x="10170472" y="1009260"/>
            <a:ext cx="766192" cy="736516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EBFD2F4-0531-9914-D04B-424E6B94FA7C}"/>
              </a:ext>
            </a:extLst>
          </p:cNvPr>
          <p:cNvCxnSpPr>
            <a:cxnSpLocks/>
          </p:cNvCxnSpPr>
          <p:nvPr/>
        </p:nvCxnSpPr>
        <p:spPr>
          <a:xfrm flipV="1">
            <a:off x="10506691" y="811284"/>
            <a:ext cx="185493" cy="407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BFBA2714-4A63-C62C-E90B-F4CCF37618A5}"/>
              </a:ext>
            </a:extLst>
          </p:cNvPr>
          <p:cNvSpPr txBox="1"/>
          <p:nvPr/>
        </p:nvSpPr>
        <p:spPr>
          <a:xfrm>
            <a:off x="9003160" y="710195"/>
            <a:ext cx="479025" cy="371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D0BD0F3-36B6-ED60-CDBF-CB842BE6B34C}"/>
              </a:ext>
            </a:extLst>
          </p:cNvPr>
          <p:cNvSpPr txBox="1"/>
          <p:nvPr/>
        </p:nvSpPr>
        <p:spPr>
          <a:xfrm>
            <a:off x="9005536" y="1325660"/>
            <a:ext cx="479025" cy="371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112" name="Picture 111" descr="\documentclass{article}&#10;\usepackage{amsmath}&#10;\pagestyle{empty}&#10;\begin{document}&#10;&#10;$U_L$&#10;&#10;&#10;\end{document}" title="IguanaTex Bitmap Display">
            <a:extLst>
              <a:ext uri="{FF2B5EF4-FFF2-40B4-BE49-F238E27FC236}">
                <a16:creationId xmlns:a16="http://schemas.microsoft.com/office/drawing/2014/main" id="{258F75E9-DCBB-604E-7E14-42691032D03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714" y="1147036"/>
            <a:ext cx="283429" cy="210286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D870C1C2-1245-98FD-0413-97110A64DB6B}"/>
              </a:ext>
            </a:extLst>
          </p:cNvPr>
          <p:cNvSpPr txBox="1"/>
          <p:nvPr/>
        </p:nvSpPr>
        <p:spPr>
          <a:xfrm>
            <a:off x="7942738" y="321351"/>
            <a:ext cx="1040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Discard and reset to 0 </a:t>
            </a:r>
          </a:p>
        </p:txBody>
      </p:sp>
      <p:pic>
        <p:nvPicPr>
          <p:cNvPr id="118" name="Picture 117" descr="\documentclass{article}&#10;\usepackage{amsmath}&#10;\pagestyle{empty}&#10;\begin{document}&#10;&#10;$\underbrace{\quad\quad\quad\quad\quad\quad\quad}_{\text{Iterated quantum circuits with reset}}$&#10;&#10;&#10;\end{document}" title="IguanaTex Bitmap Display">
            <a:extLst>
              <a:ext uri="{FF2B5EF4-FFF2-40B4-BE49-F238E27FC236}">
                <a16:creationId xmlns:a16="http://schemas.microsoft.com/office/drawing/2014/main" id="{328400B9-6C4C-C219-EB51-C3E38D76EFD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166" y="2013359"/>
            <a:ext cx="3193905" cy="361143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C263B17A-C86A-7551-4209-871575C3CE95}"/>
              </a:ext>
            </a:extLst>
          </p:cNvPr>
          <p:cNvSpPr txBox="1"/>
          <p:nvPr/>
        </p:nvSpPr>
        <p:spPr>
          <a:xfrm>
            <a:off x="10172139" y="308293"/>
            <a:ext cx="1040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Discard and reset to 0 </a:t>
            </a:r>
          </a:p>
        </p:txBody>
      </p:sp>
      <p:pic>
        <p:nvPicPr>
          <p:cNvPr id="5" name="Picture 4" descr="\documentclass{article}&#10;\usepackage{amsmath}&#10;\pagestyle{empty}&#10;\begin{document}&#10;&#10;System $A$&#10;&#10;&#10;\end{document}" title="IguanaTex Bitmap Display">
            <a:extLst>
              <a:ext uri="{FF2B5EF4-FFF2-40B4-BE49-F238E27FC236}">
                <a16:creationId xmlns:a16="http://schemas.microsoft.com/office/drawing/2014/main" id="{B1E47901-D9AC-15AC-ED63-D0CD7FD46CC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323" y="1438354"/>
            <a:ext cx="1048381" cy="233143"/>
          </a:xfrm>
          <a:prstGeom prst="rect">
            <a:avLst/>
          </a:prstGeom>
        </p:spPr>
      </p:pic>
      <p:pic>
        <p:nvPicPr>
          <p:cNvPr id="7" name="Picture 6" descr="\documentclass{article}&#10;\usepackage{amsmath}&#10;\pagestyle{empty}&#10;\begin{document}&#10;&#10;System $E$&#10;&#10;&#10;\end{document}" title="IguanaTex Bitmap Display">
            <a:extLst>
              <a:ext uri="{FF2B5EF4-FFF2-40B4-BE49-F238E27FC236}">
                <a16:creationId xmlns:a16="http://schemas.microsoft.com/office/drawing/2014/main" id="{A8D62C01-EB89-BA47-CF53-64206B823466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714" y="851573"/>
            <a:ext cx="1060571" cy="230095"/>
          </a:xfrm>
          <a:prstGeom prst="rect">
            <a:avLst/>
          </a:prstGeom>
        </p:spPr>
      </p:pic>
      <p:pic>
        <p:nvPicPr>
          <p:cNvPr id="26" name="Picture 25" descr="\documentclass{article}&#10;\usepackage{amsmath}&#10;\pagestyle{empty}&#10;\begin{document}&#10;&#10;Given an accessible gate set $\mathcal U = \mathcal U^{AE}$, we use the gates from $\mathcal U$ and we aim for approximation of $\Phi_t = e^{tL}$ acting on $A$ within error $\delta$.&#10;&#10;\end{document}" title="IguanaTex Bitmap Display">
            <a:extLst>
              <a:ext uri="{FF2B5EF4-FFF2-40B4-BE49-F238E27FC236}">
                <a16:creationId xmlns:a16="http://schemas.microsoft.com/office/drawing/2014/main" id="{0B1FC483-FD03-0B9A-DD10-3F26A5287600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95" y="2531397"/>
            <a:ext cx="9901229" cy="670373"/>
          </a:xfrm>
          <a:prstGeom prst="rect">
            <a:avLst/>
          </a:prstGeom>
        </p:spPr>
      </p:pic>
      <p:pic>
        <p:nvPicPr>
          <p:cNvPr id="4" name="Picture 3" descr="\documentclass{article}&#10;\usepackage{amsmath}&#10;\pagestyle{empty}&#10;\newcommand{\mc}{\mathcal}&#10;\begin{document}&#10;&#10;$\|\cdot\|_{\diamond}$: diamond norm. $\mc E$: encoding; $\mc D$: decoding. &#10;&#10;\end{document}" title="IguanaTex Bitmap Display">
            <a:extLst>
              <a:ext uri="{FF2B5EF4-FFF2-40B4-BE49-F238E27FC236}">
                <a16:creationId xmlns:a16="http://schemas.microsoft.com/office/drawing/2014/main" id="{E7538029-5DB0-843F-7F2B-2D4E6BF1482E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042" y="5967910"/>
            <a:ext cx="5382095" cy="254476"/>
          </a:xfrm>
          <a:prstGeom prst="rect">
            <a:avLst/>
          </a:prstGeom>
        </p:spPr>
      </p:pic>
      <p:pic>
        <p:nvPicPr>
          <p:cNvPr id="9" name="Picture 8" descr="\documentclass{article}&#10;\usepackage{amsmath}&#10;\pagestyle{empty}&#10;\newcommand{\mc}{\mathcal}&#10;\begin{document}&#10;&#10;\textbf{Definition}:&#10;\begin{align*}&#10;         &amp; \ell^{\mc U^{AE},det}_{\delta}(\Phi_t) := \inf \bigg\{l \geq 1 :  \text{there\ exist\ deterministic\ gates\ }u_1,\cdots, u_l \in \mc U^{AE}, \\&#10;   &amp; \hspace{3.4cm} \|\Phi_t -  \prod_{k=1}^l \mc D \circ \text{ad}_{u_k}  \circ \mc E  \|_{\diamond} \leq \delta \bigg\},\ \text{ad}_{u}(\rho):= u\, \rho\, u^{\dagger}&#10;    \end{align*} &#10;&#10;&#10;&#10;\end{document}" title="IguanaTex Bitmap Display">
            <a:extLst>
              <a:ext uri="{FF2B5EF4-FFF2-40B4-BE49-F238E27FC236}">
                <a16:creationId xmlns:a16="http://schemas.microsoft.com/office/drawing/2014/main" id="{9CF9EEA1-C65C-F00E-3B2D-957637C1890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376" y="3742184"/>
            <a:ext cx="8784763" cy="193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9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25B23-BCAB-C52D-7FA4-19A4B313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to find a lower bound on the simulation cost?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8142B9-C939-6A61-388E-40EA8625CA70}"/>
              </a:ext>
            </a:extLst>
          </p:cNvPr>
          <p:cNvSpPr txBox="1"/>
          <p:nvPr/>
        </p:nvSpPr>
        <p:spPr>
          <a:xfrm>
            <a:off x="838200" y="1464698"/>
            <a:ext cx="105156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dirty="0">
                <a:ln w="0"/>
              </a:rPr>
              <a:t>Simulation</a:t>
            </a:r>
            <a:r>
              <a:rPr lang="en-US" sz="2000" dirty="0">
                <a:ln w="0"/>
                <a:ea typeface="+mn-lt"/>
                <a:cs typeface="+mn-lt"/>
              </a:rPr>
              <a:t> cost is a quantity with no convex property that is hard to deal with. Our key arguments are the following two-step relaxation:</a:t>
            </a:r>
          </a:p>
        </p:txBody>
      </p:sp>
      <p:pic>
        <p:nvPicPr>
          <p:cNvPr id="10" name="Picture 9" descr="\documentclass{article}&#10;\usepackage{amsmath}&#10;\pagestyle{empty}&#10;\newcommand{\mc}{\mathcal}&#10;\begin{document}&#10;&#10;\begin{align*}&#10;    \text{Simulation cost} &amp; \ge \text{convexified simulation cost} \\&#10;    &amp; \ge \text{quantum transportation cost}&#10;\end{align*}&#10;&#10;&#10;&#10;&#10;\end{document}" title="IguanaTex Bitmap Display">
            <a:extLst>
              <a:ext uri="{FF2B5EF4-FFF2-40B4-BE49-F238E27FC236}">
                <a16:creationId xmlns:a16="http://schemas.microsoft.com/office/drawing/2014/main" id="{026851DA-9A02-FA0C-1DDF-F3838099EE2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80" y="4483588"/>
            <a:ext cx="7810286" cy="9097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2BC68A-06CF-F056-95BE-F60AF863E12A}"/>
              </a:ext>
            </a:extLst>
          </p:cNvPr>
          <p:cNvSpPr txBox="1"/>
          <p:nvPr/>
        </p:nvSpPr>
        <p:spPr>
          <a:xfrm>
            <a:off x="748967" y="2374412"/>
            <a:ext cx="10979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>
                <a:ln w="0"/>
                <a:solidFill>
                  <a:srgbClr val="00B0F0"/>
                </a:solidFill>
                <a:ea typeface="+mn-lt"/>
                <a:cs typeface="+mn-lt"/>
              </a:rPr>
              <a:t>Step I: Relax the original simulation cost to its </a:t>
            </a:r>
            <a:r>
              <a:rPr lang="en-US" sz="2400" b="1" i="1" u="sng" dirty="0">
                <a:ln w="0"/>
                <a:solidFill>
                  <a:srgbClr val="00B0F0"/>
                </a:solidFill>
                <a:ea typeface="+mn-lt"/>
                <a:cs typeface="+mn-lt"/>
              </a:rPr>
              <a:t>convexified(randomized)</a:t>
            </a:r>
            <a:r>
              <a:rPr lang="en-US" sz="2400" dirty="0">
                <a:ln w="0"/>
                <a:solidFill>
                  <a:srgbClr val="00B0F0"/>
                </a:solidFill>
                <a:ea typeface="+mn-lt"/>
                <a:cs typeface="+mn-lt"/>
              </a:rPr>
              <a:t> version.</a:t>
            </a:r>
          </a:p>
          <a:p>
            <a:pPr>
              <a:buNone/>
            </a:pPr>
            <a:endParaRPr lang="en-US" sz="2400" dirty="0">
              <a:ln w="0"/>
              <a:solidFill>
                <a:srgbClr val="00B0F0"/>
              </a:solidFill>
              <a:ea typeface="+mn-lt"/>
              <a:cs typeface="+mn-lt"/>
            </a:endParaRPr>
          </a:p>
          <a:p>
            <a:pPr>
              <a:buNone/>
            </a:pPr>
            <a:r>
              <a:rPr lang="en-US" sz="2400" dirty="0">
                <a:ln w="0"/>
                <a:solidFill>
                  <a:srgbClr val="00B0F0"/>
                </a:solidFill>
                <a:ea typeface="+mn-lt"/>
                <a:cs typeface="+mn-lt"/>
              </a:rPr>
              <a:t>Step II: Establish a lower bound on the convexified simulation cost using the </a:t>
            </a:r>
            <a:r>
              <a:rPr lang="en-US" sz="2400" b="1" i="1" u="sng" dirty="0">
                <a:ln w="0"/>
                <a:solidFill>
                  <a:srgbClr val="00B0F0"/>
                </a:solidFill>
                <a:ea typeface="+mn-lt"/>
                <a:cs typeface="+mn-lt"/>
              </a:rPr>
              <a:t>quantum transportation cost</a:t>
            </a:r>
            <a:r>
              <a:rPr lang="en-US" sz="2400" dirty="0">
                <a:ln w="0"/>
                <a:solidFill>
                  <a:srgbClr val="00B0F0"/>
                </a:solidFill>
                <a:ea typeface="+mn-lt"/>
                <a:cs typeface="+mn-lt"/>
              </a:rPr>
              <a:t>, a naturally convex quantity.</a:t>
            </a:r>
          </a:p>
          <a:p>
            <a:endParaRPr lang="en-US" sz="24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30F143B-BECC-C88E-FD0C-6F1D93E9EF0D}"/>
              </a:ext>
            </a:extLst>
          </p:cNvPr>
          <p:cNvSpPr/>
          <p:nvPr/>
        </p:nvSpPr>
        <p:spPr>
          <a:xfrm>
            <a:off x="4511040" y="4913158"/>
            <a:ext cx="5374640" cy="7003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5E79D7-77FC-67EC-DE2A-9191C2C7935D}"/>
              </a:ext>
            </a:extLst>
          </p:cNvPr>
          <p:cNvSpPr txBox="1"/>
          <p:nvPr/>
        </p:nvSpPr>
        <p:spPr>
          <a:xfrm>
            <a:off x="5798606" y="5629119"/>
            <a:ext cx="3718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What we calculate</a:t>
            </a:r>
          </a:p>
        </p:txBody>
      </p:sp>
    </p:spTree>
    <p:extLst>
      <p:ext uri="{BB962C8B-B14F-4D97-AF65-F5344CB8AC3E}">
        <p14:creationId xmlns:p14="http://schemas.microsoft.com/office/powerpoint/2010/main" val="295099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EEB32-7503-F199-93D0-4DFE7889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366" y="42477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Convexified </a:t>
            </a:r>
            <a:br>
              <a:rPr lang="en-US" dirty="0"/>
            </a:br>
            <a:r>
              <a:rPr lang="en-US" dirty="0"/>
              <a:t>simulation cost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CF208C-F55C-CBD3-D174-437D69AB52FE}"/>
              </a:ext>
            </a:extLst>
          </p:cNvPr>
          <p:cNvSpPr txBox="1">
            <a:spLocks/>
          </p:cNvSpPr>
          <p:nvPr/>
        </p:nvSpPr>
        <p:spPr>
          <a:xfrm>
            <a:off x="1285240" y="34290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CF9C9B-2DB3-3F48-B1B9-A3F9FD500404}"/>
              </a:ext>
            </a:extLst>
          </p:cNvPr>
          <p:cNvCxnSpPr>
            <a:cxnSpLocks/>
          </p:cNvCxnSpPr>
          <p:nvPr/>
        </p:nvCxnSpPr>
        <p:spPr>
          <a:xfrm>
            <a:off x="7638627" y="612909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\documentclass{article}&#10;\usepackage{amsmath}&#10;\usepackage{physics}&#10;\pagestyle{empty}&#10;\begin{document}&#10;&#10;$\ket{\psi}$&#10;&#10;&#10;&#10;\end{document}" title="IguanaTex Bitmap Display">
            <a:extLst>
              <a:ext uri="{FF2B5EF4-FFF2-40B4-BE49-F238E27FC236}">
                <a16:creationId xmlns:a16="http://schemas.microsoft.com/office/drawing/2014/main" id="{BE68DCFA-5197-E697-0D05-78430C791E1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969" y="1262285"/>
            <a:ext cx="216687" cy="192482"/>
          </a:xfrm>
          <a:prstGeom prst="rect">
            <a:avLst/>
          </a:prstGeom>
        </p:spPr>
      </p:pic>
      <p:pic>
        <p:nvPicPr>
          <p:cNvPr id="11" name="Picture 10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09B89DF0-2594-BF0A-9234-264CDD02C66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48" y="524594"/>
            <a:ext cx="138352" cy="147164"/>
          </a:xfrm>
          <a:prstGeom prst="rect">
            <a:avLst/>
          </a:prstGeom>
        </p:spPr>
      </p:pic>
      <p:pic>
        <p:nvPicPr>
          <p:cNvPr id="12" name="Picture 11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F7429923-2156-3368-72A0-86A70944810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48" y="708514"/>
            <a:ext cx="138352" cy="147164"/>
          </a:xfrm>
          <a:prstGeom prst="rect">
            <a:avLst/>
          </a:prstGeom>
        </p:spPr>
      </p:pic>
      <p:pic>
        <p:nvPicPr>
          <p:cNvPr id="13" name="Picture 12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7DCD19BA-8DFA-DCD7-4089-DB44C672F59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304" y="885719"/>
            <a:ext cx="138352" cy="14716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ABEEE8-DDF4-3A42-605B-7BB66B2DD7D1}"/>
              </a:ext>
            </a:extLst>
          </p:cNvPr>
          <p:cNvCxnSpPr>
            <a:cxnSpLocks/>
          </p:cNvCxnSpPr>
          <p:nvPr/>
        </p:nvCxnSpPr>
        <p:spPr>
          <a:xfrm>
            <a:off x="7638627" y="782096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A1DDA8-A982-4291-89D0-6CF1BA68A18C}"/>
              </a:ext>
            </a:extLst>
          </p:cNvPr>
          <p:cNvCxnSpPr>
            <a:cxnSpLocks/>
          </p:cNvCxnSpPr>
          <p:nvPr/>
        </p:nvCxnSpPr>
        <p:spPr>
          <a:xfrm>
            <a:off x="7638627" y="959301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6288365-3A20-12EE-5584-8CCEF605C0CA}"/>
              </a:ext>
            </a:extLst>
          </p:cNvPr>
          <p:cNvCxnSpPr>
            <a:cxnSpLocks/>
          </p:cNvCxnSpPr>
          <p:nvPr/>
        </p:nvCxnSpPr>
        <p:spPr>
          <a:xfrm>
            <a:off x="7638627" y="1195521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48D20B-A3E1-6805-673C-7BAE4D7EA149}"/>
              </a:ext>
            </a:extLst>
          </p:cNvPr>
          <p:cNvCxnSpPr>
            <a:cxnSpLocks/>
          </p:cNvCxnSpPr>
          <p:nvPr/>
        </p:nvCxnSpPr>
        <p:spPr>
          <a:xfrm>
            <a:off x="7638627" y="1344527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08EB8B8-275B-8ACF-6416-0765C74C5EAF}"/>
              </a:ext>
            </a:extLst>
          </p:cNvPr>
          <p:cNvCxnSpPr>
            <a:cxnSpLocks/>
          </p:cNvCxnSpPr>
          <p:nvPr/>
        </p:nvCxnSpPr>
        <p:spPr>
          <a:xfrm>
            <a:off x="7638626" y="1530801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337ED0A-AC0D-57A6-ECBF-48DD15C1DB8A}"/>
              </a:ext>
            </a:extLst>
          </p:cNvPr>
          <p:cNvSpPr/>
          <p:nvPr/>
        </p:nvSpPr>
        <p:spPr>
          <a:xfrm>
            <a:off x="7717212" y="465308"/>
            <a:ext cx="697561" cy="1209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F86647-9716-8A4E-B08D-F924DF4BC157}"/>
              </a:ext>
            </a:extLst>
          </p:cNvPr>
          <p:cNvSpPr/>
          <p:nvPr/>
        </p:nvSpPr>
        <p:spPr>
          <a:xfrm>
            <a:off x="8587598" y="540091"/>
            <a:ext cx="590783" cy="4899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C22F71-93E6-9252-EA03-D91293D641CE}"/>
              </a:ext>
            </a:extLst>
          </p:cNvPr>
          <p:cNvSpPr/>
          <p:nvPr/>
        </p:nvSpPr>
        <p:spPr>
          <a:xfrm>
            <a:off x="8480907" y="1092840"/>
            <a:ext cx="1062656" cy="5537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C468FDA2-C95C-24CC-5FEA-FE95C0C518C4}"/>
              </a:ext>
            </a:extLst>
          </p:cNvPr>
          <p:cNvSpPr/>
          <p:nvPr/>
        </p:nvSpPr>
        <p:spPr>
          <a:xfrm rot="19021138">
            <a:off x="8477470" y="798861"/>
            <a:ext cx="766192" cy="736516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DECE75C-4E49-B22C-4B99-FB78B43D16BA}"/>
              </a:ext>
            </a:extLst>
          </p:cNvPr>
          <p:cNvCxnSpPr>
            <a:cxnSpLocks/>
          </p:cNvCxnSpPr>
          <p:nvPr/>
        </p:nvCxnSpPr>
        <p:spPr>
          <a:xfrm flipV="1">
            <a:off x="8826742" y="636530"/>
            <a:ext cx="185493" cy="407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1050967-6C1F-24D1-7754-E447168E5DCD}"/>
              </a:ext>
            </a:extLst>
          </p:cNvPr>
          <p:cNvCxnSpPr>
            <a:cxnSpLocks/>
          </p:cNvCxnSpPr>
          <p:nvPr/>
        </p:nvCxnSpPr>
        <p:spPr>
          <a:xfrm>
            <a:off x="9861915" y="635573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BF3097F-C255-3869-00E7-B9555616C267}"/>
              </a:ext>
            </a:extLst>
          </p:cNvPr>
          <p:cNvCxnSpPr>
            <a:cxnSpLocks/>
          </p:cNvCxnSpPr>
          <p:nvPr/>
        </p:nvCxnSpPr>
        <p:spPr>
          <a:xfrm>
            <a:off x="9861915" y="804760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EC5A243-CB95-2917-3332-34987774B64F}"/>
              </a:ext>
            </a:extLst>
          </p:cNvPr>
          <p:cNvCxnSpPr>
            <a:cxnSpLocks/>
          </p:cNvCxnSpPr>
          <p:nvPr/>
        </p:nvCxnSpPr>
        <p:spPr>
          <a:xfrm>
            <a:off x="9861915" y="981965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BA25EAD-73C9-8852-9AA9-395E7EE916BA}"/>
              </a:ext>
            </a:extLst>
          </p:cNvPr>
          <p:cNvCxnSpPr>
            <a:cxnSpLocks/>
          </p:cNvCxnSpPr>
          <p:nvPr/>
        </p:nvCxnSpPr>
        <p:spPr>
          <a:xfrm>
            <a:off x="9861915" y="1218185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A4807AB-60D8-CD4E-E991-484822328692}"/>
              </a:ext>
            </a:extLst>
          </p:cNvPr>
          <p:cNvCxnSpPr>
            <a:cxnSpLocks/>
          </p:cNvCxnSpPr>
          <p:nvPr/>
        </p:nvCxnSpPr>
        <p:spPr>
          <a:xfrm>
            <a:off x="9861915" y="1367191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A4591D-82B4-B86E-DF61-5C3D1948971A}"/>
              </a:ext>
            </a:extLst>
          </p:cNvPr>
          <p:cNvCxnSpPr>
            <a:cxnSpLocks/>
          </p:cNvCxnSpPr>
          <p:nvPr/>
        </p:nvCxnSpPr>
        <p:spPr>
          <a:xfrm>
            <a:off x="9861914" y="1553465"/>
            <a:ext cx="19407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93454504-5D98-7472-056D-08FECDCC2973}"/>
              </a:ext>
            </a:extLst>
          </p:cNvPr>
          <p:cNvSpPr/>
          <p:nvPr/>
        </p:nvSpPr>
        <p:spPr>
          <a:xfrm>
            <a:off x="9940500" y="487972"/>
            <a:ext cx="666808" cy="1209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0E2CAE9-20F1-3E2C-52A9-9DFD2379CB97}"/>
              </a:ext>
            </a:extLst>
          </p:cNvPr>
          <p:cNvSpPr/>
          <p:nvPr/>
        </p:nvSpPr>
        <p:spPr>
          <a:xfrm>
            <a:off x="10810886" y="562755"/>
            <a:ext cx="590783" cy="4899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E2BD3BF-FB91-2DA6-3762-41225820B2DF}"/>
              </a:ext>
            </a:extLst>
          </p:cNvPr>
          <p:cNvSpPr/>
          <p:nvPr/>
        </p:nvSpPr>
        <p:spPr>
          <a:xfrm>
            <a:off x="10700862" y="1146077"/>
            <a:ext cx="980795" cy="516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>
            <a:extLst>
              <a:ext uri="{FF2B5EF4-FFF2-40B4-BE49-F238E27FC236}">
                <a16:creationId xmlns:a16="http://schemas.microsoft.com/office/drawing/2014/main" id="{158248E2-97B6-036E-AB5E-50EBBE6E7AC8}"/>
              </a:ext>
            </a:extLst>
          </p:cNvPr>
          <p:cNvSpPr/>
          <p:nvPr/>
        </p:nvSpPr>
        <p:spPr>
          <a:xfrm rot="19021138">
            <a:off x="10700758" y="821525"/>
            <a:ext cx="766192" cy="736516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A6D4252-D4E9-0C27-B2C7-6B1CDB3A77E2}"/>
              </a:ext>
            </a:extLst>
          </p:cNvPr>
          <p:cNvCxnSpPr>
            <a:cxnSpLocks/>
          </p:cNvCxnSpPr>
          <p:nvPr/>
        </p:nvCxnSpPr>
        <p:spPr>
          <a:xfrm flipV="1">
            <a:off x="11036977" y="623549"/>
            <a:ext cx="185493" cy="407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78D58D22-8549-BA48-976C-38933040CC30}"/>
              </a:ext>
            </a:extLst>
          </p:cNvPr>
          <p:cNvSpPr txBox="1"/>
          <p:nvPr/>
        </p:nvSpPr>
        <p:spPr>
          <a:xfrm>
            <a:off x="9533446" y="522460"/>
            <a:ext cx="479025" cy="371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B468C2-988A-2585-96AF-CE79CFFFC71E}"/>
              </a:ext>
            </a:extLst>
          </p:cNvPr>
          <p:cNvSpPr txBox="1"/>
          <p:nvPr/>
        </p:nvSpPr>
        <p:spPr>
          <a:xfrm>
            <a:off x="9535822" y="1137925"/>
            <a:ext cx="479025" cy="371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AAD050B-0E8E-4E0E-0320-7DE2C40981CA}"/>
              </a:ext>
            </a:extLst>
          </p:cNvPr>
          <p:cNvSpPr txBox="1"/>
          <p:nvPr/>
        </p:nvSpPr>
        <p:spPr>
          <a:xfrm>
            <a:off x="8473024" y="133616"/>
            <a:ext cx="1040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Discard and reset to 0 </a:t>
            </a:r>
          </a:p>
        </p:txBody>
      </p:sp>
      <p:pic>
        <p:nvPicPr>
          <p:cNvPr id="43" name="Picture 42" descr="\documentclass{article}&#10;\usepackage{amsmath}&#10;\pagestyle{empty}&#10;\begin{document}&#10;&#10;$\underbrace{\quad\quad\quad\quad\quad\quad\quad}_{\text{Iterated quantum circuits with reset}}$&#10;&#10;&#10;\end{document}" title="IguanaTex Bitmap Display">
            <a:extLst>
              <a:ext uri="{FF2B5EF4-FFF2-40B4-BE49-F238E27FC236}">
                <a16:creationId xmlns:a16="http://schemas.microsoft.com/office/drawing/2014/main" id="{7E0FF0E2-1C89-21A8-A5AF-F666DC56C9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452" y="1825624"/>
            <a:ext cx="3193905" cy="361143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1FBF4018-E962-423A-EC09-571DB4A3DD22}"/>
              </a:ext>
            </a:extLst>
          </p:cNvPr>
          <p:cNvSpPr txBox="1"/>
          <p:nvPr/>
        </p:nvSpPr>
        <p:spPr>
          <a:xfrm>
            <a:off x="10702425" y="120558"/>
            <a:ext cx="1040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Discard and reset to 0 </a:t>
            </a:r>
          </a:p>
        </p:txBody>
      </p:sp>
      <p:pic>
        <p:nvPicPr>
          <p:cNvPr id="45" name="Picture 44" descr="\documentclass{article}&#10;\usepackage{amsmath}&#10;\pagestyle{empty}&#10;\begin{document}&#10;&#10;System $A$&#10;&#10;&#10;\end{document}" title="IguanaTex Bitmap Display">
            <a:extLst>
              <a:ext uri="{FF2B5EF4-FFF2-40B4-BE49-F238E27FC236}">
                <a16:creationId xmlns:a16="http://schemas.microsoft.com/office/drawing/2014/main" id="{349236F9-46C7-D2AB-A4AC-202D7CD39CE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09" y="1250619"/>
            <a:ext cx="1048381" cy="233143"/>
          </a:xfrm>
          <a:prstGeom prst="rect">
            <a:avLst/>
          </a:prstGeom>
        </p:spPr>
      </p:pic>
      <p:pic>
        <p:nvPicPr>
          <p:cNvPr id="46" name="Picture 45" descr="\documentclass{article}&#10;\usepackage{amsmath}&#10;\pagestyle{empty}&#10;\begin{document}&#10;&#10;System $E$&#10;&#10;&#10;\end{document}" title="IguanaTex Bitmap Display">
            <a:extLst>
              <a:ext uri="{FF2B5EF4-FFF2-40B4-BE49-F238E27FC236}">
                <a16:creationId xmlns:a16="http://schemas.microsoft.com/office/drawing/2014/main" id="{3C1C2AF0-ABFA-1A1C-59DD-09F329C4D4B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63838"/>
            <a:ext cx="1060571" cy="230095"/>
          </a:xfrm>
          <a:prstGeom prst="rect">
            <a:avLst/>
          </a:prstGeom>
        </p:spPr>
      </p:pic>
      <p:pic>
        <p:nvPicPr>
          <p:cNvPr id="52" name="Picture 5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$U_1(\omega)$}&#10;&#10;&#10;&#10;\end{document}" title="IguanaTex Bitmap Display">
            <a:extLst>
              <a:ext uri="{FF2B5EF4-FFF2-40B4-BE49-F238E27FC236}">
                <a16:creationId xmlns:a16="http://schemas.microsoft.com/office/drawing/2014/main" id="{73084BFE-FED6-6E96-C482-7D59F75910A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536" y="963187"/>
            <a:ext cx="609524" cy="254476"/>
          </a:xfrm>
          <a:prstGeom prst="rect">
            <a:avLst/>
          </a:prstGeom>
        </p:spPr>
      </p:pic>
      <p:pic>
        <p:nvPicPr>
          <p:cNvPr id="54" name="Picture 5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$U_l(\omega)$}&#10;&#10;&#10;&#10;\end{document}" title="IguanaTex Bitmap Display">
            <a:extLst>
              <a:ext uri="{FF2B5EF4-FFF2-40B4-BE49-F238E27FC236}">
                <a16:creationId xmlns:a16="http://schemas.microsoft.com/office/drawing/2014/main" id="{D7D5DDB1-0EC1-BFCD-8B22-3C5A744D126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731" y="953766"/>
            <a:ext cx="572952" cy="254476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1CC41B88-A6B3-BAE5-150F-DD57CF67034F}"/>
              </a:ext>
            </a:extLst>
          </p:cNvPr>
          <p:cNvSpPr txBox="1"/>
          <p:nvPr/>
        </p:nvSpPr>
        <p:spPr>
          <a:xfrm>
            <a:off x="873738" y="5708308"/>
            <a:ext cx="107925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gency FB" panose="020B0503020202020204" pitchFamily="34" charset="0"/>
              </a:rPr>
              <a:t>Campbell, Earl. "Random compiler for fast Hamiltonian simulation." Physical review letters 123.7 (2019): 070503.</a:t>
            </a:r>
          </a:p>
          <a:p>
            <a:r>
              <a:rPr lang="en-US" sz="1600" dirty="0">
                <a:latin typeface="Agency FB" panose="020B0503020202020204" pitchFamily="34" charset="0"/>
              </a:rPr>
              <a:t>Childs, Andrew M., Aaron Ostrander, and Yuan Su. "Faster quantum simulation by randomization." Quantum 3 (2019): 182.</a:t>
            </a:r>
          </a:p>
          <a:p>
            <a:r>
              <a:rPr lang="en-US" sz="1600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Chen, H., Li, B., Lu, J., &amp; Ying, L.</a:t>
            </a:r>
            <a:r>
              <a:rPr lang="en-US" sz="1600" dirty="0">
                <a:latin typeface="Agency FB" panose="020B0503020202020204" pitchFamily="34" charset="0"/>
              </a:rPr>
              <a:t> "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A randomized method for simulating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lindblad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 equations and thermal state.</a:t>
            </a:r>
            <a:r>
              <a:rPr lang="en-US" sz="1600" dirty="0">
                <a:latin typeface="Agency FB" panose="020B0503020202020204" pitchFamily="34" charset="0"/>
              </a:rPr>
              <a:t> "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2024.</a:t>
            </a:r>
          </a:p>
          <a:p>
            <a:r>
              <a:rPr lang="en-US" sz="1600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Kato, J., Wada, K., Ito, K., &amp; Yamamoto, N.  “Exponentially accurate open quantum simulation via randomized dissipation with minimal ancilla.” 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2024.</a:t>
            </a:r>
            <a:endParaRPr lang="en-US" sz="1600" dirty="0">
              <a:latin typeface="Agency FB" panose="020B0503020202020204" pitchFamily="34" charset="0"/>
            </a:endParaRPr>
          </a:p>
          <a:p>
            <a:endParaRPr lang="en-US" sz="1600" dirty="0">
              <a:latin typeface="Agency FB" panose="020B0503020202020204" pitchFamily="34" charset="0"/>
              <a:cs typeface="Aldhabi" panose="020F0502020204030204" pitchFamily="2" charset="-78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CB45A6E-2EDD-6CBF-BCB9-8D6FFA582878}"/>
              </a:ext>
            </a:extLst>
          </p:cNvPr>
          <p:cNvSpPr txBox="1"/>
          <p:nvPr/>
        </p:nvSpPr>
        <p:spPr>
          <a:xfrm>
            <a:off x="861656" y="4781168"/>
            <a:ext cx="8649526" cy="715089"/>
          </a:xfrm>
          <a:prstGeom prst="wedgeRound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Randomization can </a:t>
            </a:r>
            <a:r>
              <a:rPr lang="en-US" b="1" dirty="0"/>
              <a:t>reduce</a:t>
            </a:r>
            <a:r>
              <a:rPr lang="en-US" dirty="0"/>
              <a:t> the simulation cost. </a:t>
            </a:r>
          </a:p>
          <a:p>
            <a:r>
              <a:rPr lang="en-US" dirty="0"/>
              <a:t>It is easier to handle theoretically.                                            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The definition of convexified simulation cost is given as follows:&#10;\begin{align*}&#10;&amp; \ell^{\mc U^{AE}}_{\delta}(\Phi_t) := \inf \{l \geq 1 :\text{there\ exist\ \textcolor{red}{random}\ gates\ }u_1(\omega),\cdots, u_l(\omega) \in \mc U^{AE}, \\&#10; &amp; \hspace{3.4cm} \|\Phi_t - \mathbb E \prod_{k=1}^l \mc D \circ \text{ad}_{u_k(\omega)} \circ \mc E \|_{\diamond} \leq \delta \&#10; \end{align*} &#10;&#10;&#10;\end{document}" title="IguanaTex Bitmap Display">
            <a:extLst>
              <a:ext uri="{FF2B5EF4-FFF2-40B4-BE49-F238E27FC236}">
                <a16:creationId xmlns:a16="http://schemas.microsoft.com/office/drawing/2014/main" id="{FF723758-834B-0A31-182E-72EE1F69897F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56" y="2408285"/>
            <a:ext cx="8054858" cy="1709714"/>
          </a:xfrm>
          <a:prstGeom prst="rect">
            <a:avLst/>
          </a:prstGeom>
        </p:spPr>
      </p:pic>
      <p:pic>
        <p:nvPicPr>
          <p:cNvPr id="70" name="Picture 6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$e^{-iH_1(\omega)\Delta t}$}&#10;&#10;&#10;&#10;\end{document}" title="IguanaTex Bitmap Display">
            <a:extLst>
              <a:ext uri="{FF2B5EF4-FFF2-40B4-BE49-F238E27FC236}">
                <a16:creationId xmlns:a16="http://schemas.microsoft.com/office/drawing/2014/main" id="{292F0180-DA0B-180C-E591-F62F8042FA96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651" y="1274505"/>
            <a:ext cx="868243" cy="165542"/>
          </a:xfrm>
          <a:prstGeom prst="rect">
            <a:avLst/>
          </a:prstGeom>
        </p:spPr>
      </p:pic>
      <p:pic>
        <p:nvPicPr>
          <p:cNvPr id="72" name="Picture 7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$e^{-iH_l(\omega)\Delta t}$}&#10;&#10;&#10;&#10;\end{document}" title="IguanaTex Bitmap Display">
            <a:extLst>
              <a:ext uri="{FF2B5EF4-FFF2-40B4-BE49-F238E27FC236}">
                <a16:creationId xmlns:a16="http://schemas.microsoft.com/office/drawing/2014/main" id="{4CD27EC0-521C-9C6A-F49B-D063C07042CE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863" y="1303150"/>
            <a:ext cx="802947" cy="166817"/>
          </a:xfrm>
          <a:prstGeom prst="rect">
            <a:avLst/>
          </a:prstGeom>
        </p:spPr>
      </p:pic>
      <p:pic>
        <p:nvPicPr>
          <p:cNvPr id="51" name="Picture 5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textcolor{blue}{\ell_{\delta}(\Phi_t) \le \ell^{det}_{\delta}(\Phi_t)}&#10;\end{equation*}&#10;&#10;&#10;\end{document}" title="IguanaTex Bitmap Display">
            <a:extLst>
              <a:ext uri="{FF2B5EF4-FFF2-40B4-BE49-F238E27FC236}">
                <a16:creationId xmlns:a16="http://schemas.microsoft.com/office/drawing/2014/main" id="{EF628814-3892-1F7A-9672-77F99C4CB20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736" y="4846142"/>
            <a:ext cx="1860571" cy="29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5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textcolor{blue}{\ell_\delta (\Phi_t)\rightarrow \widehat C_S(\Phi_t)}$&#10;&#10;\end{document}" title="IguanaTex Bitmap Display">
            <a:extLst>
              <a:ext uri="{FF2B5EF4-FFF2-40B4-BE49-F238E27FC236}">
                <a16:creationId xmlns:a16="http://schemas.microsoft.com/office/drawing/2014/main" id="{63F1B0EA-01BC-3903-68D0-93A07400B3B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202" y="5126855"/>
            <a:ext cx="1848380" cy="316952"/>
          </a:xfrm>
          <a:prstGeom prst="rect">
            <a:avLst/>
          </a:prstGeom>
        </p:spPr>
      </p:pic>
      <p:cxnSp>
        <p:nvCxnSpPr>
          <p:cNvPr id="48" name="Connector: Curved 47">
            <a:extLst>
              <a:ext uri="{FF2B5EF4-FFF2-40B4-BE49-F238E27FC236}">
                <a16:creationId xmlns:a16="http://schemas.microsoft.com/office/drawing/2014/main" id="{3DBE303A-DB80-5753-D5AA-A0F18F1E4434}"/>
              </a:ext>
            </a:extLst>
          </p:cNvPr>
          <p:cNvCxnSpPr/>
          <p:nvPr/>
        </p:nvCxnSpPr>
        <p:spPr>
          <a:xfrm rot="10800000">
            <a:off x="6428793" y="5318450"/>
            <a:ext cx="3557939" cy="261257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E69D551F-0F35-272C-1EA8-9B3D6EFDE0C3}"/>
              </a:ext>
            </a:extLst>
          </p:cNvPr>
          <p:cNvSpPr txBox="1"/>
          <p:nvPr/>
        </p:nvSpPr>
        <p:spPr>
          <a:xfrm>
            <a:off x="10012471" y="5318450"/>
            <a:ext cx="167955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Transportation cost</a:t>
            </a:r>
          </a:p>
        </p:txBody>
      </p:sp>
    </p:spTree>
    <p:extLst>
      <p:ext uri="{BB962C8B-B14F-4D97-AF65-F5344CB8AC3E}">
        <p14:creationId xmlns:p14="http://schemas.microsoft.com/office/powerpoint/2010/main" val="360043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3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F0318-5098-987E-EF35-19F7735C7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80" y="-13620"/>
            <a:ext cx="10515600" cy="1325563"/>
          </a:xfrm>
        </p:spPr>
        <p:txBody>
          <a:bodyPr/>
          <a:lstStyle/>
          <a:p>
            <a:r>
              <a:rPr lang="en-US" dirty="0"/>
              <a:t>Quantum transportation cost</a:t>
            </a:r>
          </a:p>
        </p:txBody>
      </p:sp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For two quantum states $\rho,\sigma$, how much does it cost to transport $\rho$ to $\sigma$ given limited resources?&#10;&#10;&#10;\end{document}" title="IguanaTex Bitmap Display">
            <a:extLst>
              <a:ext uri="{FF2B5EF4-FFF2-40B4-BE49-F238E27FC236}">
                <a16:creationId xmlns:a16="http://schemas.microsoft.com/office/drawing/2014/main" id="{147F3D26-9449-1733-9300-D59F6FB3F1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87" y="1315611"/>
            <a:ext cx="10893333" cy="601905"/>
          </a:xfrm>
          <a:prstGeom prst="rect">
            <a:avLst/>
          </a:prstGeom>
        </p:spPr>
      </p:pic>
      <p:pic>
        <p:nvPicPr>
          <p:cNvPr id="4" name="Picture 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What is a natural definition of quantum distance between states that effectively quantifies the `cost' of transitioning from one state to another?&#10;&#10;&#10;\end{document}" title="IguanaTex Bitmap Display">
            <a:extLst>
              <a:ext uri="{FF2B5EF4-FFF2-40B4-BE49-F238E27FC236}">
                <a16:creationId xmlns:a16="http://schemas.microsoft.com/office/drawing/2014/main" id="{CF33BEE9-353B-9AB8-090A-EAF53C77EB2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01" y="2154662"/>
            <a:ext cx="10887620" cy="666667"/>
          </a:xfrm>
          <a:prstGeom prst="rect">
            <a:avLst/>
          </a:prstGeom>
        </p:spPr>
      </p:pic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5212076E-CC41-5149-4E00-626658479C4C}"/>
              </a:ext>
            </a:extLst>
          </p:cNvPr>
          <p:cNvSpPr/>
          <p:nvPr/>
        </p:nvSpPr>
        <p:spPr>
          <a:xfrm>
            <a:off x="8926370" y="3763803"/>
            <a:ext cx="2814320" cy="2752883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B30EAFF2-51A7-CEEC-DD8A-BB28763C3983}"/>
              </a:ext>
            </a:extLst>
          </p:cNvPr>
          <p:cNvSpPr/>
          <p:nvPr/>
        </p:nvSpPr>
        <p:spPr>
          <a:xfrm flipV="1">
            <a:off x="8926370" y="4636055"/>
            <a:ext cx="2814320" cy="1008380"/>
          </a:xfrm>
          <a:prstGeom prst="arc">
            <a:avLst>
              <a:gd name="adj1" fmla="val 10863655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8D2D097-25CA-AB65-390B-98467AAD5CEF}"/>
              </a:ext>
            </a:extLst>
          </p:cNvPr>
          <p:cNvSpPr/>
          <p:nvPr/>
        </p:nvSpPr>
        <p:spPr>
          <a:xfrm>
            <a:off x="8926370" y="4636055"/>
            <a:ext cx="2814320" cy="904637"/>
          </a:xfrm>
          <a:prstGeom prst="arc">
            <a:avLst>
              <a:gd name="adj1" fmla="val 10641204"/>
              <a:gd name="adj2" fmla="val 1"/>
            </a:avLst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0F02FD1-FF53-C7FB-C28B-87BB58DDFEA5}"/>
              </a:ext>
            </a:extLst>
          </p:cNvPr>
          <p:cNvSpPr/>
          <p:nvPr/>
        </p:nvSpPr>
        <p:spPr>
          <a:xfrm>
            <a:off x="10287811" y="375674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223104-15CA-28E2-0B56-61938BB93C88}"/>
              </a:ext>
            </a:extLst>
          </p:cNvPr>
          <p:cNvSpPr/>
          <p:nvPr/>
        </p:nvSpPr>
        <p:spPr>
          <a:xfrm>
            <a:off x="11435891" y="595542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rho$&#10;&#10;&#10;&#10;\end{document}" title="IguanaTex Bitmap Display">
            <a:extLst>
              <a:ext uri="{FF2B5EF4-FFF2-40B4-BE49-F238E27FC236}">
                <a16:creationId xmlns:a16="http://schemas.microsoft.com/office/drawing/2014/main" id="{D19D1D72-7E2D-632C-D3A3-C8B10682370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490" y="3940684"/>
            <a:ext cx="264160" cy="359917"/>
          </a:xfrm>
          <a:prstGeom prst="rect">
            <a:avLst/>
          </a:prstGeom>
        </p:spPr>
      </p:pic>
      <p:pic>
        <p:nvPicPr>
          <p:cNvPr id="22" name="Picture 2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sigma$&#10;&#10;&#10;&#10;\end{document}" title="IguanaTex Bitmap Display">
            <a:extLst>
              <a:ext uri="{FF2B5EF4-FFF2-40B4-BE49-F238E27FC236}">
                <a16:creationId xmlns:a16="http://schemas.microsoft.com/office/drawing/2014/main" id="{ABB9B899-57D5-AA37-BC3C-860D3236EEA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6710" y="5808008"/>
            <a:ext cx="316690" cy="26331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312F148-9721-B253-8173-3331565BEAE5}"/>
              </a:ext>
            </a:extLst>
          </p:cNvPr>
          <p:cNvSpPr txBox="1"/>
          <p:nvPr/>
        </p:nvSpPr>
        <p:spPr>
          <a:xfrm>
            <a:off x="526664" y="5375233"/>
            <a:ext cx="7508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De Palma, G.,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Marvian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, M., Trevisan, D., Lloyd, S. (2021). The quantum Wasserstein distance of order 1. </a:t>
            </a:r>
            <a:r>
              <a:rPr lang="en-US" b="0" i="1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IEEE Transactions on Information Theory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67</a:t>
            </a:r>
            <a:r>
              <a:rPr lang="en-US" b="0" i="0" dirty="0">
                <a:solidFill>
                  <a:srgbClr val="222222"/>
                </a:solidFill>
                <a:effectLst/>
                <a:latin typeface="Agency FB" panose="020B0503020202020204" pitchFamily="34" charset="0"/>
              </a:rPr>
              <a:t>(10), 6627-6643.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641DD8-95A0-A553-8D0F-8DF0063FFA53}"/>
              </a:ext>
            </a:extLst>
          </p:cNvPr>
          <p:cNvGrpSpPr/>
          <p:nvPr/>
        </p:nvGrpSpPr>
        <p:grpSpPr>
          <a:xfrm>
            <a:off x="10310440" y="3809800"/>
            <a:ext cx="1150560" cy="2183400"/>
            <a:chOff x="10310440" y="3809800"/>
            <a:chExt cx="1150560" cy="218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973C3C9-DC4C-080F-5051-1F830917D3B2}"/>
                    </a:ext>
                  </a:extLst>
                </p14:cNvPr>
                <p14:cNvContentPartPr/>
                <p14:nvPr/>
              </p14:nvContentPartPr>
              <p14:xfrm>
                <a:off x="10310440" y="3809800"/>
                <a:ext cx="1150560" cy="2183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973C3C9-DC4C-080F-5051-1F830917D3B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304320" y="3803680"/>
                  <a:ext cx="1162800" cy="21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2E047F1-D12D-2219-2A71-A62F94DF51F8}"/>
                    </a:ext>
                  </a:extLst>
                </p14:cNvPr>
                <p14:cNvContentPartPr/>
                <p14:nvPr/>
              </p14:nvContentPartPr>
              <p14:xfrm>
                <a:off x="10708600" y="5070880"/>
                <a:ext cx="216360" cy="120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2E047F1-D12D-2219-2A71-A62F94DF51F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702480" y="5064760"/>
                  <a:ext cx="228600" cy="1332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9" name="Picture 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Trace distance $$\|\rho - \sigma\|_1 = \sup_{\|O\|_{op} \le 1} \tr(O(\rho - \sigma))$$ &#10;\textcolor{red}{cannot} reflect the `cost'. $O$ is an observable and $\|\cdot\|_{op}$ is operator norm.&#10;&#10;&#10;&#10;\end{document}" title="IguanaTex Bitmap Display">
            <a:extLst>
              <a:ext uri="{FF2B5EF4-FFF2-40B4-BE49-F238E27FC236}">
                <a16:creationId xmlns:a16="http://schemas.microsoft.com/office/drawing/2014/main" id="{55452F37-42C4-0DBA-1FCD-09FB1FC142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76" y="3700066"/>
            <a:ext cx="7984761" cy="121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6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3CF43-3642-482C-3FC7-46BEAD579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transportation metric for 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C57E5-9CDB-E332-01B1-962DC86BD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354" y="1860793"/>
            <a:ext cx="10515600" cy="5256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ysClr val="windowText" lastClr="000000"/>
                </a:solidFill>
                <a:ea typeface="+mn-lt"/>
                <a:cs typeface="+mn-lt"/>
              </a:rPr>
              <a:t>A natural quantum transportation metric is given by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pic>
        <p:nvPicPr>
          <p:cNvPr id="8" name="Picture 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   W_S(\rho,\sigma) = \sup_{|||O|||_S \le 1} |\tr(O(\rho - \sigma))|\end{align*}&#10;&#10;&#10;&#10;\end{document}" title="IguanaTex Bitmap Display">
            <a:extLst>
              <a:ext uri="{FF2B5EF4-FFF2-40B4-BE49-F238E27FC236}">
                <a16:creationId xmlns:a16="http://schemas.microsoft.com/office/drawing/2014/main" id="{8E0D0476-FE1D-BE20-4E3C-52519B17382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64" y="2556588"/>
            <a:ext cx="4712381" cy="577143"/>
          </a:xfrm>
          <a:prstGeom prst="rect">
            <a:avLst/>
          </a:prstGeom>
        </p:spPr>
      </p:pic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7376C9A6-0A3B-314A-5B3A-1A7A4E6CDFC4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96001" y="2845158"/>
            <a:ext cx="3793435" cy="34698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E312066-D3A9-A182-1EBF-EE038756F76A}"/>
              </a:ext>
            </a:extLst>
          </p:cNvPr>
          <p:cNvSpPr txBox="1"/>
          <p:nvPr/>
        </p:nvSpPr>
        <p:spPr>
          <a:xfrm>
            <a:off x="9889436" y="2015656"/>
            <a:ext cx="216049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Transportation information is encoded in the semi-norm!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008403-06C3-4C5A-6D47-A108D18A3E5B}"/>
                  </a:ext>
                </a:extLst>
              </p:cNvPr>
              <p:cNvSpPr txBox="1"/>
              <p:nvPr/>
            </p:nvSpPr>
            <p:spPr>
              <a:xfrm>
                <a:off x="987620" y="3228945"/>
                <a:ext cx="55920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Choice of</a:t>
                </a:r>
                <a:r>
                  <a:rPr lang="en-US" sz="2000" dirty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000" dirty="0"/>
                  <a:t>: Generating set of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008403-06C3-4C5A-6D47-A108D18A3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620" y="3228945"/>
                <a:ext cx="5592083" cy="400110"/>
              </a:xfrm>
              <a:prstGeom prst="rect">
                <a:avLst/>
              </a:prstGeom>
              <a:blipFill>
                <a:blip r:embed="rId14"/>
                <a:stretch>
                  <a:fillRect l="-981" t="-7692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0B39445-A8D7-588A-A288-12F2C29714C4}"/>
              </a:ext>
            </a:extLst>
          </p:cNvPr>
          <p:cNvSpPr txBox="1"/>
          <p:nvPr/>
        </p:nvSpPr>
        <p:spPr>
          <a:xfrm>
            <a:off x="2732819" y="3598623"/>
            <a:ext cx="5125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Ex: Hamiltonians.</a:t>
            </a:r>
          </a:p>
        </p:txBody>
      </p:sp>
      <p:pic>
        <p:nvPicPr>
          <p:cNvPr id="7" name="Picture 6" descr="\documentclass{article}&#10;\usepackage{amsmath}&#10;\usepackage{physics}&#10;\pagestyle{empty}&#10;\begin{document}&#10;&#10;$\ket{\psi}$&#10;&#10;&#10;&#10;\end{document}" title="IguanaTex Bitmap Display">
            <a:extLst>
              <a:ext uri="{FF2B5EF4-FFF2-40B4-BE49-F238E27FC236}">
                <a16:creationId xmlns:a16="http://schemas.microsoft.com/office/drawing/2014/main" id="{8A53E284-CB79-79B6-423F-5F5B2BF5339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668" y="4896246"/>
            <a:ext cx="216687" cy="192482"/>
          </a:xfrm>
          <a:prstGeom prst="rect">
            <a:avLst/>
          </a:prstGeom>
        </p:spPr>
      </p:pic>
      <p:pic>
        <p:nvPicPr>
          <p:cNvPr id="9" name="Picture 8" descr="\documentclass{article}&#10;\usepackage{amsmath,physics}&#10;\pagestyle{empty}&#10;\begin{document}&#10;&#10;$\ket{0}$&#10;&#10;&#10;&#10;\end{document}" title="IguanaTex Bitmap Display">
            <a:extLst>
              <a:ext uri="{FF2B5EF4-FFF2-40B4-BE49-F238E27FC236}">
                <a16:creationId xmlns:a16="http://schemas.microsoft.com/office/drawing/2014/main" id="{51415936-EB54-B2CC-F05B-01844C1AE6B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567" y="4342335"/>
            <a:ext cx="138352" cy="14716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EB56940-D1CC-DD88-0F0A-06AFE8758C22}"/>
              </a:ext>
            </a:extLst>
          </p:cNvPr>
          <p:cNvCxnSpPr>
            <a:cxnSpLocks/>
          </p:cNvCxnSpPr>
          <p:nvPr/>
        </p:nvCxnSpPr>
        <p:spPr>
          <a:xfrm flipV="1">
            <a:off x="4275446" y="4412706"/>
            <a:ext cx="3381817" cy="32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4E1ECA-13B4-5312-8993-6E912325A363}"/>
              </a:ext>
            </a:extLst>
          </p:cNvPr>
          <p:cNvCxnSpPr>
            <a:cxnSpLocks/>
          </p:cNvCxnSpPr>
          <p:nvPr/>
        </p:nvCxnSpPr>
        <p:spPr>
          <a:xfrm>
            <a:off x="4275446" y="4978348"/>
            <a:ext cx="27225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\documentclass{article}&#10;\usepackage{amsmath}&#10;\pagestyle{empty}&#10;\begin{document}&#10;&#10;System $A$&#10;&#10;&#10;\end{document}" title="IguanaTex Bitmap Display">
            <a:extLst>
              <a:ext uri="{FF2B5EF4-FFF2-40B4-BE49-F238E27FC236}">
                <a16:creationId xmlns:a16="http://schemas.microsoft.com/office/drawing/2014/main" id="{1ED72C7D-20C5-4B3D-B2A2-5E452EB4E70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428" y="4884440"/>
            <a:ext cx="1048381" cy="233143"/>
          </a:xfrm>
          <a:prstGeom prst="rect">
            <a:avLst/>
          </a:prstGeom>
        </p:spPr>
      </p:pic>
      <p:pic>
        <p:nvPicPr>
          <p:cNvPr id="13" name="Picture 12" descr="\documentclass{article}&#10;\usepackage{amsmath}&#10;\pagestyle{empty}&#10;\begin{document}&#10;&#10;System $E$&#10;&#10;&#10;\end{document}" title="IguanaTex Bitmap Display">
            <a:extLst>
              <a:ext uri="{FF2B5EF4-FFF2-40B4-BE49-F238E27FC236}">
                <a16:creationId xmlns:a16="http://schemas.microsoft.com/office/drawing/2014/main" id="{10863EAC-7FC0-03CB-3EA4-7778E60C0CF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819" y="4297659"/>
            <a:ext cx="1060571" cy="23009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E959841-BEA5-7B12-5991-CF34A5E9788A}"/>
              </a:ext>
            </a:extLst>
          </p:cNvPr>
          <p:cNvSpPr/>
          <p:nvPr/>
        </p:nvSpPr>
        <p:spPr>
          <a:xfrm>
            <a:off x="4472793" y="4219375"/>
            <a:ext cx="910029" cy="9753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B653651-0D1A-BD51-F598-A8BC367151C2}"/>
              </a:ext>
            </a:extLst>
          </p:cNvPr>
          <p:cNvSpPr/>
          <p:nvPr/>
        </p:nvSpPr>
        <p:spPr>
          <a:xfrm>
            <a:off x="5793593" y="4219375"/>
            <a:ext cx="910029" cy="9753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U_1(t) = \exp(\frac{i \arccos (e^{-t})}{2}\sigma_y^A \otimes \sigma_x^E ), U_2(t)= \exp(\frac{-i \arccos (e^{-t})}{2}\sigma_x^A \otimes \sigma_y^E ).&#10;\end{align*}&#10;&#10;&#10;\end{document}" title="IguanaTex Bitmap Display">
            <a:extLst>
              <a:ext uri="{FF2B5EF4-FFF2-40B4-BE49-F238E27FC236}">
                <a16:creationId xmlns:a16="http://schemas.microsoft.com/office/drawing/2014/main" id="{BE47E45A-96D8-2928-F5DA-078B0ADD455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428" y="5360883"/>
            <a:ext cx="6326857" cy="461714"/>
          </a:xfrm>
          <a:prstGeom prst="rect">
            <a:avLst/>
          </a:prstGeom>
        </p:spPr>
      </p:pic>
      <p:pic>
        <p:nvPicPr>
          <p:cNvPr id="29" name="Picture 2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U_1(t)&#10;\end{equation*}&#10;&#10;&#10;\end{document}" title="IguanaTex Bitmap Display">
            <a:extLst>
              <a:ext uri="{FF2B5EF4-FFF2-40B4-BE49-F238E27FC236}">
                <a16:creationId xmlns:a16="http://schemas.microsoft.com/office/drawing/2014/main" id="{739FB4FD-75D6-4C75-C431-0FD574B6EBB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377" y="4555583"/>
            <a:ext cx="534857" cy="254476"/>
          </a:xfrm>
          <a:prstGeom prst="rect">
            <a:avLst/>
          </a:prstGeom>
        </p:spPr>
      </p:pic>
      <p:pic>
        <p:nvPicPr>
          <p:cNvPr id="31" name="Picture 3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U_2(t)&#10;\end{equation*}&#10;&#10;&#10;\end{document}" title="IguanaTex Bitmap Display">
            <a:extLst>
              <a:ext uri="{FF2B5EF4-FFF2-40B4-BE49-F238E27FC236}">
                <a16:creationId xmlns:a16="http://schemas.microsoft.com/office/drawing/2014/main" id="{C50FE20A-F3F2-DC41-1F24-E857B26C790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258" y="4596570"/>
            <a:ext cx="534857" cy="254476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8BD4EE6-C224-ABED-FFEC-D87335A1CFB4}"/>
              </a:ext>
            </a:extLst>
          </p:cNvPr>
          <p:cNvSpPr/>
          <p:nvPr/>
        </p:nvSpPr>
        <p:spPr>
          <a:xfrm>
            <a:off x="6819001" y="4190503"/>
            <a:ext cx="590783" cy="4899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C741C86-980F-9747-0812-8D23712BC21D}"/>
              </a:ext>
            </a:extLst>
          </p:cNvPr>
          <p:cNvCxnSpPr>
            <a:cxnSpLocks/>
          </p:cNvCxnSpPr>
          <p:nvPr/>
        </p:nvCxnSpPr>
        <p:spPr>
          <a:xfrm flipV="1">
            <a:off x="7029809" y="4240619"/>
            <a:ext cx="185493" cy="4078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Arc 33">
            <a:extLst>
              <a:ext uri="{FF2B5EF4-FFF2-40B4-BE49-F238E27FC236}">
                <a16:creationId xmlns:a16="http://schemas.microsoft.com/office/drawing/2014/main" id="{AF48FE77-F1E6-E533-3410-33F9B93E9CE2}"/>
              </a:ext>
            </a:extLst>
          </p:cNvPr>
          <p:cNvSpPr/>
          <p:nvPr/>
        </p:nvSpPr>
        <p:spPr>
          <a:xfrm rot="19021138">
            <a:off x="6708695" y="4479933"/>
            <a:ext cx="766192" cy="736516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EA9DED-8177-E853-F4FC-939CD9E074EC}"/>
              </a:ext>
            </a:extLst>
          </p:cNvPr>
          <p:cNvSpPr txBox="1"/>
          <p:nvPr/>
        </p:nvSpPr>
        <p:spPr>
          <a:xfrm>
            <a:off x="7677400" y="4400642"/>
            <a:ext cx="4223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Perfect simulation of amplitude damping noise with time change.</a:t>
            </a:r>
          </a:p>
        </p:txBody>
      </p:sp>
      <p:pic>
        <p:nvPicPr>
          <p:cNvPr id="38" name="Picture 3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A_t(\psi)&#10;\end{equation*}&#10;&#10;&#10;\end{document}" title="IguanaTex Bitmap Display">
            <a:extLst>
              <a:ext uri="{FF2B5EF4-FFF2-40B4-BE49-F238E27FC236}">
                <a16:creationId xmlns:a16="http://schemas.microsoft.com/office/drawing/2014/main" id="{FD4320E3-6699-FE7F-F39A-D5BB5100C5E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1" y="4859734"/>
            <a:ext cx="630857" cy="254476"/>
          </a:xfrm>
          <a:prstGeom prst="rect">
            <a:avLst/>
          </a:prstGeom>
        </p:spPr>
      </p:pic>
      <p:pic>
        <p:nvPicPr>
          <p:cNvPr id="21" name="Picture 2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\mc U$&#10;&#10;&#10;\end{document}" title="IguanaTex Bitmap Display">
            <a:extLst>
              <a:ext uri="{FF2B5EF4-FFF2-40B4-BE49-F238E27FC236}">
                <a16:creationId xmlns:a16="http://schemas.microsoft.com/office/drawing/2014/main" id="{18B1D171-35E6-AA9A-B1AF-DF52D7CC3610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900" y="3331448"/>
            <a:ext cx="179810" cy="179810"/>
          </a:xfrm>
          <a:prstGeom prst="rect">
            <a:avLst/>
          </a:prstGeom>
        </p:spPr>
      </p:pic>
      <p:pic>
        <p:nvPicPr>
          <p:cNvPr id="36" name="Picture 3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S = \{\sigma_y^A \otimes \sigma_x^E, \sigma_x^A \otimes \sigma_y^E\},\quad \mc U = \{e^{its}: s \in S, t\in [-\tau,\tau]\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800314A1-18AE-D211-471D-163F138511F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428" y="6145693"/>
            <a:ext cx="6253711" cy="330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1967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/>
      <p:bldP spid="6" grpId="0"/>
      <p:bldP spid="20" grpId="0" animBg="1"/>
      <p:bldP spid="23" grpId="0" animBg="1"/>
      <p:bldP spid="32" grpId="0" animBg="1"/>
      <p:bldP spid="34" grpId="0" animBg="1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25.1968"/>
  <p:tag name="ORIGINALWIDTH" val="4071.241"/>
  <p:tag name="LATEXADDIN" val="\documentclass{article}&#10;\usepackage{amsmath}&#10;\pagestyle{empty}&#10;\begin{document}&#10;&#10;\begin{equation*}&#10;     L(\rho)= \underbrace{-i[H,\rho]}_{\text{coherent part}} + \sum_{j=1}^m \underbrace{L_{V_j}(\rho)}_{\text{dissipative part}},\ L_{V}(\rho)= \underbrace{V\rho V^\dagger}_{\text{Jump}} - \frac{1}{2}\underbrace{(V^\dagger V \rho+\rho V^\dagger V)}_{\text{No jump}}.&#10;\end{equation*}&#10;&#10;&#10;\end{document}"/>
  <p:tag name="IGUANATEXSIZE" val="20"/>
  <p:tag name="IGUANATEXCURSOR" val="31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8.7364"/>
  <p:tag name="ORIGINALWIDTH" val="369.7038"/>
  <p:tag name="LATEXADDIN" val="\documentclass{article}&#10;\usepackage{amsmath}&#10;\pagestyle{empty}&#10;\begin{document}&#10;&#10;$e^{-iH\Delta t}$&#10;&#10;&#10;\end{document}"/>
  <p:tag name="IGUANATEXSIZE" val="20"/>
  <p:tag name="IGUANATEXCURSOR" val="9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4.2182"/>
  <p:tag name="ORIGINALWIDTH" val="1322.83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t_{\rm mix} \le \frac{1}{\lambda} \ln(2c \widehat C_S(\mc R_{\sigma})).&#10;\end{equation*}&#10;&#10;&#10;\end{document}"/>
  <p:tag name="IGUANATEXSIZE" val="20"/>
  <p:tag name="IGUANATEXCURSOR" val="61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4.2182"/>
  <p:tag name="ORIGINALWIDTH" val="841.394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t_{\rm mix}^S \le \frac{1}{\lambda} \ln(2c).&#10;\end{equation*}&#10;&#10;&#10;\end{document}"/>
  <p:tag name="IGUANATEXSIZE" val="20"/>
  <p:tag name="IGUANATEXCURSOR" val="58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3.982"/>
  <p:tag name="ORIGINALWIDTH" val="1616.04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W_S(T_t(\rho),\sigma) \le c e^{-\lambda t}W_S(\rho,\sigma)&#10;\end{equation*}&#10;&#10;&#10;\end{document}"/>
  <p:tag name="IGUANATEXSIZE" val="20"/>
  <p:tag name="IGUANATEXCURSOR" val="59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9805"/>
  <p:tag name="ORIGINALWIDTH" val="1806.52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inf \{t\ge 0: \widehat{C}_S(\Phi_t) \ge 0.5 \widehat{C}_S(\mc R_{\sigma})\}.&#10;\end{equation*}&#10;&#10;&#10;\end{document}"/>
  <p:tag name="IGUANATEXSIZE" val="28"/>
  <p:tag name="IGUANATEXCURSOR" val="53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9805"/>
  <p:tag name="ORIGINALWIDTH" val="1738.28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\widehat C_S(\Phi_t) \le D \cdot \ell^{\mc U}_{\delta}(\Phi_t) + \delta \widehat C_S(\mc R_{\sigma})&#10;\end{align*}&#10;&#10;&#10;&#10;&#10;\end{document}"/>
  <p:tag name="IGUANATEXSIZE" val="20"/>
  <p:tag name="IGUANATEXCURSOR" val="55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32.9583"/>
  <p:tag name="ORIGINALWIDTH" val="998.125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    \begin{equation*}&#10;        \ell^{\mc U}_{\delta}(T_t) \ge t \frac{\widehat C_S(\mc R_{\sigma})}{8Dt_{\rm mix}^S}&#10;    \end{equation*}&#10;&#10;&#10;\end{document}"/>
  <p:tag name="IGUANATEXSIZE" val="28"/>
  <p:tag name="IGUANATEXCURSOR" val="63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5.48929"/>
  <p:tag name="ORIGINALWIDTH" val="77.2403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leq&#10;\end{equation*}&#10;&#10;&#10;\end{document}"/>
  <p:tag name="IGUANATEXSIZE" val="20"/>
  <p:tag name="IGUANATEXCURSOR" val="54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8.7364"/>
  <p:tag name="ORIGINALWIDTH" val="369.7038"/>
  <p:tag name="LATEXADDIN" val="\documentclass{article}&#10;\usepackage{amsmath}&#10;\pagestyle{empty}&#10;\begin{document}&#10;&#10;$e^{-iH\Delta t}$&#10;&#10;&#10;\end{document}"/>
  <p:tag name="IGUANATEXSIZE" val="20"/>
  <p:tag name="IGUANATEXCURSOR" val="9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3.4871"/>
  <p:tag name="ORIGINALWIDTH" val="139.4826"/>
  <p:tag name="LATEXADDIN" val="\documentclass{article}&#10;\usepackage{amsmath}&#10;\pagestyle{empty}&#10;\begin{document}&#10;&#10;$U_L$&#10;&#10;&#10;\end{document}"/>
  <p:tag name="IGUANATEXSIZE" val="20"/>
  <p:tag name="IGUANATEXCURSOR" val="8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7.7278"/>
  <p:tag name="ORIGINALWIDTH" val="1571.803"/>
  <p:tag name="LATEXADDIN" val="\documentclass{article}&#10;\usepackage{amsmath}&#10;\pagestyle{empty}&#10;\begin{document}&#10;&#10;$\underbrace{\quad\quad\quad\quad\quad\quad\quad}_{\text{Iterated quantum circuits with reset}}$&#10;&#10;&#10;\end{document}"/>
  <p:tag name="IGUANATEXSIZE" val="20"/>
  <p:tag name="IGUANATEXCURSOR" val="8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515.9355"/>
  <p:tag name="LATEXADDIN" val="\documentclass{article}&#10;\usepackage{amsmath}&#10;\pagestyle{empty}&#10;\begin{document}&#10;&#10;System $A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521.9348"/>
  <p:tag name="LATEXADDIN" val="\documentclass{article}&#10;\usepackage{amsmath}&#10;\pagestyle{empty}&#10;\begin{document}&#10;&#10;System $E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1.9647"/>
  <p:tag name="ORIGINALWIDTH" val="4288.714"/>
  <p:tag name="LATEXADDIN" val="\documentclass{article}&#10;\usepackage{amsmath}&#10;\pagestyle{empty}&#10;\begin{document}&#10;&#10;Given an accessible gate set $\mathcal U = \mathcal U^{AE}$, we use the gates from $\mathcal U$ and we aim for approximation of $\Phi_t = e^{tL}$ acting on $A$ within error $\delta$.&#10;&#10;\end{document}"/>
  <p:tag name="IGUANATEXSIZE" val="25"/>
  <p:tag name="IGUANATEXCURSOR" val="26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2648.669"/>
  <p:tag name="LATEXADDIN" val="\documentclass{article}&#10;\usepackage{amsmath}&#10;\pagestyle{empty}&#10;\newcommand{\mc}{\mathcal}&#10;\begin{document}&#10;&#10;$\|\cdot\|_{\diamond}$: diamond norm. $\mc E$: encoding; $\mc D$: decoding. &#10;&#10;\end{document}"/>
  <p:tag name="IGUANATEXSIZE" val="20"/>
  <p:tag name="IGUANATEXCURSOR" val="16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51.631"/>
  <p:tag name="ORIGINALWIDTH" val="4323.209"/>
  <p:tag name="LATEXADDIN" val="\documentclass{article}&#10;\usepackage{amsmath}&#10;\pagestyle{empty}&#10;\newcommand{\mc}{\mathcal}&#10;\begin{document}&#10;&#10;\textbf{Definition}:&#10;\begin{align*}&#10;         &amp; \ell^{\mc U^{AE},det}_{\delta}(\Phi_t) := \inf \bigg\{l \geq 1 :  \text{there\ exist\ deterministic\ gates\ }u_1,\cdots, u_l \in \mc U^{AE}, \\&#10;   &amp; \hspace{3.4cm} \|\Phi_t -  \prod_{k=1}^l \mc D \circ \text{ad}_{u_k}  \circ \mc E  \|_{\diamond} \leq \delta \bigg\},\ \text{ad}_{u}(\rho):= u\, \rho\, u^{\dagger}&#10;    \end{align*} &#10;&#10;&#10;&#10;\end{document}"/>
  <p:tag name="IGUANATEXSIZE" val="20"/>
  <p:tag name="IGUANATEXCURSOR" val="43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8.4627"/>
  <p:tag name="ORIGINALWIDTH" val="2562.43"/>
  <p:tag name="LATEXADDIN" val="\documentclass{article}&#10;\usepackage{amsmath}&#10;\pagestyle{empty}&#10;\newcommand{\mc}{\mathcal}&#10;\begin{document}&#10;&#10;\begin{align*}&#10;    \text{Simulation cost} &amp; \ge \text{convexified simulation cost} \\&#10;    &amp; \ge \text{quantum transportation cost}&#10;\end{align*}&#10;&#10;&#10;&#10;&#10;\end{document}"/>
  <p:tag name="IGUANATEXSIZE" val="30"/>
  <p:tag name="IGUANATEXCURSOR" val="25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6.23921"/>
  <p:tag name="ORIGINALWIDTH" val="693.663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textcolor{red}{Environment}&#10;&#10;&#10;\end{document}"/>
  <p:tag name="IGUANATEXSIZE" val="18"/>
  <p:tag name="IGUANATEXCURSOR" val="53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40.9824"/>
  <p:tag name="LATEXADDIN" val="\documentclass{article}&#10;\usepackage{amsmath}&#10;\usepackage{physics}&#10;\pagestyle{empty}&#10;\begin{document}&#10;&#10;$\ket{\psi}$&#10;&#10;&#10;&#10;\end{document}"/>
  <p:tag name="IGUANATEXSIZE" val="20"/>
  <p:tag name="IGUANATEXCURSOR" val="11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7.7278"/>
  <p:tag name="ORIGINALWIDTH" val="1571.803"/>
  <p:tag name="LATEXADDIN" val="\documentclass{article}&#10;\usepackage{amsmath}&#10;\pagestyle{empty}&#10;\begin{document}&#10;&#10;$\underbrace{\quad\quad\quad\quad\quad\quad\quad}_{\text{Iterated quantum circuits with reset}}$&#10;&#10;&#10;\end{document}"/>
  <p:tag name="IGUANATEXSIZE" val="20"/>
  <p:tag name="IGUANATEXCURSOR" val="8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515.9355"/>
  <p:tag name="LATEXADDIN" val="\documentclass{article}&#10;\usepackage{amsmath}&#10;\pagestyle{empty}&#10;\begin{document}&#10;&#10;System $A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521.9348"/>
  <p:tag name="LATEXADDIN" val="\documentclass{article}&#10;\usepackage{amsmath}&#10;\pagestyle{empty}&#10;\begin{document}&#10;&#10;System $E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299.962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$U_1(\omega)$}&#10;&#10;&#10;&#10;\end{document}"/>
  <p:tag name="IGUANATEXSIZE" val="20"/>
  <p:tag name="IGUANATEXCURSOR" val="56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281.964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$U_l(\omega)$}&#10;&#10;&#10;&#10;\end{document}"/>
  <p:tag name="IGUANATEXSIZE" val="20"/>
  <p:tag name="IGUANATEXCURSOR" val="54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1.3948"/>
  <p:tag name="ORIGINALWIDTH" val="3964.00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The definition of convexified simulation cost is given as follows:&#10;\begin{align*}&#10;&amp; \ell^{\mc U^{AE}}_{\delta}(\Phi_t) := \inf \{l \geq 1 :\text{there\ exist\ \textcolor{red}{random}\ gates\ }u_1(\omega),\cdots, u_l(\omega) \in \mc U^{AE}, \\&#10; &amp; \hspace{3.4cm} \|\Phi_t - \mathbb E \prod_{k=1}^l \mc D \circ \text{ad}_{u_k(\omega)} \circ \mc E \|_{\diamond} \leq \delta \&#10; \end{align*} &#10;&#10;&#10;\end{document}"/>
  <p:tag name="IGUANATEXSIZE" val="20"/>
  <p:tag name="IGUANATEXCURSOR" val="78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618.672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textcolor{red}{Encoding $\mc E$}&#10;&#10;&#10;\end{document}"/>
  <p:tag name="IGUANATEXSIZE" val="20"/>
  <p:tag name="IGUANATEXCURSOR" val="55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2.4859"/>
  <p:tag name="ORIGINALWIDTH" val="553.430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$e^{-iH_1(\omega)\Delta t}$}&#10;&#10;&#10;&#10;\end{document}"/>
  <p:tag name="IGUANATEXSIZE" val="20"/>
  <p:tag name="IGUANATEXCURSOR" val="56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2.4859"/>
  <p:tag name="ORIGINALWIDTH" val="541.432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$e^{-iH_l(\omega)\Delta t}$}&#10;&#10;&#10;&#10;\end{document}"/>
  <p:tag name="IGUANATEXSIZE" val="20"/>
  <p:tag name="IGUANATEXCURSOR" val="54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3.982"/>
  <p:tag name="ORIGINALWIDTH" val="915.635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textcolor{blue}{\ell_{\delta}(\Phi_t) \le \ell^{det}_{\delta}(\Phi_t)}&#10;\end{equation*}&#10;&#10;&#10;\end{document}"/>
  <p:tag name="IGUANATEXSIZE" val="20"/>
  <p:tag name="IGUANATEXCURSOR" val="55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9805"/>
  <p:tag name="ORIGINALWIDTH" val="909.636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textcolor{blue}{\ell_\delta (\Phi_t)\rightarrow \widehat C_S(\Phi_t)}$&#10;&#10;\end{document}"/>
  <p:tag name="IGUANATEXSIZE" val="20"/>
  <p:tag name="IGUANATEXCURSOR" val="53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36.9704"/>
  <p:tag name="ORIGINALWIDTH" val="4288.71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For two quantum states $\rho,\sigma$, how much does it cost to transport $\rho$ to $\sigma$ given limited resources?&#10;&#10;&#10;\end{document}"/>
  <p:tag name="IGUANATEXSIZE" val="25"/>
  <p:tag name="IGUANATEXCURSOR" val="63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2.4672"/>
  <p:tag name="ORIGINALWIDTH" val="4286.46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What is a natural definition of quantum distance between states that effectively quantifies the `cost' of transitioning from one state to another?&#10;&#10;&#10;\end{document}"/>
  <p:tag name="IGUANATEXSIZE" val="25"/>
  <p:tag name="IGUANATEXCURSOR" val="61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1.73976"/>
  <p:tag name="ORIGINALWIDTH" val="59.9925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rho$&#10;&#10;&#10;&#10;\end{document}"/>
  <p:tag name="IGUANATEXSIZE" val="20"/>
  <p:tag name="IGUANATEXCURSOR" val="52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5.49307"/>
  <p:tag name="ORIGINALWIDTH" val="66.7416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sigma$&#10;&#10;&#10;&#10;\end{document}"/>
  <p:tag name="IGUANATEXSIZE" val="20"/>
  <p:tag name="IGUANATEXCURSOR" val="52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99.925"/>
  <p:tag name="ORIGINALWIDTH" val="3929.50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Trace distance $$\|\rho - \sigma\|_1 = \sup_{\|O\|_{op} \le 1} \tr(O(\rho - \sigma))$$ &#10;\textcolor{red}{cannot} reflect the `cost'. $O$ is an observable and $\|\cdot\|_{op}$ is operator norm.&#10;&#10;&#10;&#10;\end{document}"/>
  <p:tag name="IGUANATEXSIZE" val="20"/>
  <p:tag name="IGUANATEXCURSOR" val="71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7.2216"/>
  <p:tag name="ORIGINALWIDTH" val="1855.26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   W_S(\rho,\sigma) = \sup_{|||O|||_S \le 1} |\tr(O(\rho - \sigma))|\end{align*}&#10;&#10;&#10;&#10;\end{document}"/>
  <p:tag name="IGUANATEXSIZE" val="25"/>
  <p:tag name="IGUANATEXCURSOR" val="61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1.7361"/>
  <p:tag name="ORIGINALWIDTH" val="640.419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textcolor{red}{Decoding $\mc D$}&#10;&#10;&#10;\end{document}"/>
  <p:tag name="IGUANATEXSIZE" val="20"/>
  <p:tag name="IGUANATEXCURSOR" val="52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40.9824"/>
  <p:tag name="LATEXADDIN" val="\documentclass{article}&#10;\usepackage{amsmath}&#10;\usepackage{physics}&#10;\pagestyle{empty}&#10;\begin{document}&#10;&#10;$\ket{\psi}$&#10;&#10;&#10;&#10;\end{document}"/>
  <p:tag name="IGUANATEXSIZE" val="20"/>
  <p:tag name="IGUANATEXCURSOR" val="11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515.9355"/>
  <p:tag name="LATEXADDIN" val="\documentclass{article}&#10;\usepackage{amsmath}&#10;\pagestyle{empty}&#10;\begin{document}&#10;&#10;System $A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521.9348"/>
  <p:tag name="LATEXADDIN" val="\documentclass{article}&#10;\usepackage{amsmath}&#10;\pagestyle{empty}&#10;\begin{document}&#10;&#10;System $E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2.9621"/>
  <p:tag name="ORIGINALWIDTH" val="4151.48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U_1(t) = \exp(\frac{i \arccos (e^{-t})}{2}\sigma_y^A \otimes \sigma_x^E ), U_2(t)= \exp(\frac{-i \arccos (e^{-t})}{2}\sigma_x^A \otimes \sigma_y^E ).&#10;\end{align*}&#10;&#10;&#10;\end{document}"/>
  <p:tag name="IGUANATEXSIZE" val="15"/>
  <p:tag name="IGUANATEXCURSOR" val="57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263.217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U_1(t)&#10;\end{equation*}&#10;&#10;&#10;\end{document}"/>
  <p:tag name="IGUANATEXSIZE" val="20"/>
  <p:tag name="IGUANATEXCURSOR" val="54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263.217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U_2(t)&#10;\end{equation*}&#10;&#10;&#10;\end{document}"/>
  <p:tag name="IGUANATEXSIZE" val="20"/>
  <p:tag name="IGUANATEXCURSOR" val="54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310.461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A_t(\psi)&#10;\end{equation*}&#10;&#10;&#10;\end{document}"/>
  <p:tag name="IGUANATEXSIZE" val="20"/>
  <p:tag name="IGUANATEXCURSOR" val="5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8.48898"/>
  <p:tag name="ORIGINALWIDTH" val="88.4889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\mc U$&#10;&#10;&#10;\end{document}"/>
  <p:tag name="IGUANATEXSIZE" val="20"/>
  <p:tag name="IGUANATEXCURSOR" val="52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2.7297"/>
  <p:tag name="ORIGINALWIDTH" val="3077.61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S = \{\sigma_y^A \otimes \sigma_x^E, \sigma_x^A \otimes \sigma_y^E\},\quad \mc U = \{e^{its}: s \in S, t\in [-\tau,\tau]\}.&#10;\end{equation*}&#10;&#10;&#10;\end{document}"/>
  <p:tag name="IGUANATEXSIZE" val="20"/>
  <p:tag name="IGUANATEXCURSOR" val="66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40.9824"/>
  <p:tag name="LATEXADDIN" val="\documentclass{article}&#10;\usepackage{amsmath}&#10;\usepackage{physics}&#10;\pagestyle{empty}&#10;\begin{document}&#10;&#10;$\ket{\psi}$&#10;&#10;&#10;&#10;\end{document}"/>
  <p:tag name="IGUANATEXSIZE" val="20"/>
  <p:tag name="IGUANATEXCURSOR" val="11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7.2216"/>
  <p:tag name="ORIGINALWIDTH" val="1855.26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   W_S(\rho,\sigma) = \sup_{|||O|||_S \le 1} |\tr(O(\rho - \sigma))|\end{align*}&#10;&#10;&#10;&#10;\end{document}"/>
  <p:tag name="IGUANATEXSIZE" val="25"/>
  <p:tag name="IGUANATEXCURSOR" val="61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7.6566"/>
  <p:tag name="ORIGINALWIDTH" val="3915.2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Given $S$, $|||O|||_S$ is the induced \textbf{Lipschitz constant} on observables:&#10;\begin{equation*}&#10; |||O|||_S:= \sup_{s \in S}\|[s,O]\|_{op},\quad O = O^{\dagger},&#10;\end{equation*}&#10;where $[s,O] = sO - Os$ is the commutator.&#10;&#10;&#10;\end{document}"/>
  <p:tag name="IGUANATEXSIZE" val="20"/>
  <p:tag name="IGUANATEXCURSOR" val="60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8.9613"/>
  <p:tag name="ORIGINALWIDTH" val="1100.11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equation*}&#10;    \frac{d}{dt} O(t) \bigg|_{t = 0}= i [s,O]. &#10;\end{equation*}&#10;&#10;&#10;&#10;\end{document}"/>
  <p:tag name="IGUANATEXSIZE" val="7"/>
  <p:tag name="IGUANATEXCURSOR" val="60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.2332"/>
  <p:tag name="ORIGINALWIDTH" val="2825.64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When $S$ is a set of Hamiltonians, $O(t) = e^{its} O e^{-its}$,&#10;&#10;&#10;&#10;\end{document}"/>
  <p:tag name="IGUANATEXSIZE" val="20"/>
  <p:tag name="IGUANATEXCURSOR" val="55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1.7323"/>
  <p:tag name="ORIGINALWIDTH" val="1553.80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U = \{e^{it s}: s \in S, t \in [-\tau,\tau]\}.&#10;\end{equation*}&#10;&#10;&#10;\end{document}"/>
  <p:tag name="IGUANATEXSIZE" val="18"/>
  <p:tag name="IGUANATEXCURSOR" val="58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40.9824"/>
  <p:tag name="LATEXADDIN" val="\documentclass{article}&#10;\usepackage{amsmath}&#10;\usepackage{physics}&#10;\pagestyle{empty}&#10;\begin{document}&#10;&#10;$\ket{\psi}$&#10;&#10;&#10;&#10;\end{document}"/>
  <p:tag name="IGUANATEXSIZE" val="20"/>
  <p:tag name="IGUANATEXCURSOR" val="11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515.9355"/>
  <p:tag name="LATEXADDIN" val="\documentclass{article}&#10;\usepackage{amsmath}&#10;\pagestyle{empty}&#10;\begin{document}&#10;&#10;System $A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.73937"/>
  <p:tag name="ORIGINALWIDTH" val="76.4904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Phi$&#10;&#10;&#10;&#10;\end{document}"/>
  <p:tag name="IGUANATEXSIZE" val="20"/>
  <p:tag name="IGUANATEXCURSOR" val="52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40.9824"/>
  <p:tag name="LATEXADDIN" val="\documentclass{article}&#10;\usepackage{amsmath}&#10;\usepackage{physics}&#10;\pagestyle{empty}&#10;\begin{document}&#10;&#10;$\ket{\psi}$&#10;&#10;&#10;&#10;\end{document}"/>
  <p:tag name="IGUANATEXSIZE" val="20"/>
  <p:tag name="IGUANATEXCURSOR" val="11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515.9355"/>
  <p:tag name="LATEXADDIN" val="\documentclass{article}&#10;\usepackage{amsmath}&#10;\pagestyle{empty}&#10;\begin{document}&#10;&#10;System $A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521.9348"/>
  <p:tag name="LATEXADDIN" val="\documentclass{article}&#10;\usepackage{amsmath}&#10;\pagestyle{empty}&#10;\begin{document}&#10;&#10;System $E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237"/>
  <p:tag name="ORIGINALWIDTH" val="255.71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1t_1}$&#10;&#10;&#10;&#10;\end{document}"/>
  <p:tag name="IGUANATEXSIZE" val="20"/>
  <p:tag name="IGUANATEXCURSOR" val="5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237"/>
  <p:tag name="ORIGINALWIDTH" val="257.967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2t_2}$&#10;&#10;&#10;&#10;\end{document}"/>
  <p:tag name="IGUANATEXSIZE" val="20"/>
  <p:tag name="IGUANATEXCURSOR" val="53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237"/>
  <p:tag name="ORIGINALWIDTH" val="258.717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3t_3}$&#10;&#10;&#10;&#10;\end{document}"/>
  <p:tag name="IGUANATEXSIZE" val="20"/>
  <p:tag name="IGUANATEXCURSOR" val="5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2046.49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Transportation cost of $\Phi$ using \textcolor{red}{$S$-sim}.&#10;&#10;&#10;&#10;\end{document}"/>
  <p:tag name="IGUANATEXSIZE" val="20"/>
  <p:tag name="IGUANATEXCURSOR" val="58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656.917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left\|\Phi-id\right\| \gg 1&#10;\end{equation*}&#10;&#10;&#10;\end{document}"/>
  <p:tag name="IGUANATEXSIZE" val="20"/>
  <p:tag name="IGUANATEXCURSOR" val="56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656.917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left\|\Phi-id\right\| \ll 1&#10;\end{equation*}&#10;&#10;&#10;\end{document}"/>
  <p:tag name="IGUANATEXSIZE" val="20"/>
  <p:tag name="IGUANATEXCURSOR" val="56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63.479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textcolor{red}{(\mc U)}&#10;\end{equation*}&#10;&#10;&#10;\end{document}"/>
  <p:tag name="IGUANATEXSIZE" val="20"/>
  <p:tag name="IGUANATEXCURSOR" val="56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40.9824"/>
  <p:tag name="LATEXADDIN" val="\documentclass{article}&#10;\usepackage{amsmath}&#10;\usepackage{physics}&#10;\pagestyle{empty}&#10;\begin{document}&#10;&#10;$\ket{\psi}$&#10;&#10;&#10;&#10;\end{document}"/>
  <p:tag name="IGUANATEXSIZE" val="20"/>
  <p:tag name="IGUANATEXCURSOR" val="11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515.9355"/>
  <p:tag name="LATEXADDIN" val="\documentclass{article}&#10;\usepackage{amsmath}&#10;\pagestyle{empty}&#10;\begin{document}&#10;&#10;System $A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.73937"/>
  <p:tag name="ORIGINALWIDTH" val="76.4904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\Phi$&#10;&#10;&#10;&#10;\end{document}"/>
  <p:tag name="IGUANATEXSIZE" val="20"/>
  <p:tag name="IGUANATEXCURSOR" val="52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40.9824"/>
  <p:tag name="LATEXADDIN" val="\documentclass{article}&#10;\usepackage{amsmath}&#10;\usepackage{physics}&#10;\pagestyle{empty}&#10;\begin{document}&#10;&#10;$\ket{\psi}$&#10;&#10;&#10;&#10;\end{document}"/>
  <p:tag name="IGUANATEXSIZE" val="20"/>
  <p:tag name="IGUANATEXCURSOR" val="11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515.9355"/>
  <p:tag name="LATEXADDIN" val="\documentclass{article}&#10;\usepackage{amsmath}&#10;\pagestyle{empty}&#10;\begin{document}&#10;&#10;System $A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521.9348"/>
  <p:tag name="LATEXADDIN" val="\documentclass{article}&#10;\usepackage{amsmath}&#10;\pagestyle{empty}&#10;\begin{document}&#10;&#10;System $E$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17.7353"/>
  <p:tag name="LATEXADDIN" val="\documentclass{article}&#10;\usepackage{amsmath,physics}&#10;\pagestyle{empty}&#10;\begin{document}&#10;&#10;$\ket{0}$&#10;&#10;&#10;&#10;\end{document}"/>
  <p:tag name="IGUANATEXSIZE" val="20"/>
  <p:tag name="IGUANATEXCURSOR" val="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237"/>
  <p:tag name="ORIGINALWIDTH" val="255.71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1t_1}$&#10;&#10;&#10;&#10;\end{document}"/>
  <p:tag name="IGUANATEXSIZE" val="20"/>
  <p:tag name="IGUANATEXCURSOR" val="5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237"/>
  <p:tag name="ORIGINALWIDTH" val="257.967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2t_2}$&#10;&#10;&#10;&#10;\end{document}"/>
  <p:tag name="IGUANATEXSIZE" val="20"/>
  <p:tag name="IGUANATEXCURSOR" val="53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237"/>
  <p:tag name="ORIGINALWIDTH" val="258.717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e^{is_3t_3}$&#10;&#10;&#10;&#10;\end{document}"/>
  <p:tag name="IGUANATEXSIZE" val="20"/>
  <p:tag name="IGUANATEXCURSOR" val="5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2046.49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Transportation cost of $\Phi$ using \textcolor{red}{$S$-sim}.&#10;&#10;&#10;&#10;\end{document}"/>
  <p:tag name="IGUANATEXSIZE" val="20"/>
  <p:tag name="IGUANATEXCURSOR" val="58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54.1807"/>
  <p:tag name="ORIGINALWIDTH" val="2670.41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\widehat C_S(\Phi)&amp;: = \sup_{\rho^{AE}} W_S(\mc E \circ \Phi \circ \mc D(\rho^{AE}), \mc E \circ \mc D(\rho^{AE}))\\&#10;        &amp; = \sup_{|||O|||_S \le 1} \| (\mc E \circ (\Phi - id) \circ \mc D)^* (O) - O \|_{\mathrm{op}}.&#10;\end{align*}&#10;&#10;&#10;&#10;\end{document}"/>
  <p:tag name="IGUANATEXSIZE" val="20"/>
  <p:tag name="IGUANATEXCURSOR" val="55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00.1875"/>
  <p:tag name="ORIGINALWIDTH" val="3271.84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textcolor{red}{Quantum transportation cost:}&#10;\begin{align*}&#10;\widehat C_S(\Phi)&amp;: = \sup_{\ket{\psi}_A} W_S(\ketbra{0}{0}_E \otimes \Phi(\psi_A) , \ketbra{0}{0}_E \otimes \psi_A)&#10;\end{align*}&#10;&#10;&#10;&#10;\end{document}"/>
  <p:tag name="IGUANATEXSIZE" val="20"/>
  <p:tag name="IGUANATEXCURSOR" val="56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63.479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textcolor{red}{(\mc U)}&#10;\end{equation*}&#10;&#10;&#10;\end{document}"/>
  <p:tag name="IGUANATEXSIZE" val="20"/>
  <p:tag name="IGUANATEXCURSOR" val="56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81.1773"/>
  <p:tag name="ORIGINALWIDTH" val="4286.46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The actual algorithmic cost to simulate the open quantum system at target time $T$ is given by&#10;\begin{center}&#10;    \boxed{\text{simulation\ cost\ at\ $\Delta t$ $\times$ (T $/ \Delta t$)}}&#10;\end{center}&#10;&#10;&#10;&#10;\end{document}"/>
  <p:tag name="IGUANATEXSIZE" val="20"/>
  <p:tag name="IGUANATEXCURSOR" val="70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78.59"/>
  <p:tag name="ORIGINALWIDTH" val="3157.85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Assume&#10;\begin{itemize}&#10;\item $\sup_{u\in \mc U}\widehat C_S(\adm_u)\leq D$&#10;&#10;\item $\Phi_t$ ergodic with fixed point $\sigma$.&#10;\end{itemize}&#10;&#10;Then, for small time $\Delta t$,&#10;\begin{equation*}&#10;\ell_{\delta}^{\mc U}(\Phi_{\Delta t}) \ge \Delta t \cdot \frac{\text{Transportation cost of}\ \mc R_{\sigma}}{\text{Transportation mixing time}}.&#10;\end{equation*}&#10;&#10;&#10;\end{document}"/>
  <p:tag name="IGUANATEXSIZE" val="20"/>
  <p:tag name="IGUANATEXCURSOR" val="58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904.386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R_{\sigma}(\rho) = \sigma,\quad \forall \rho.&#10;\end{equation*}&#10;&#10;&#10;\end{document}"/>
  <p:tag name="IGUANATEXSIZE" val="28"/>
  <p:tag name="IGUANATEXCURSOR" val="58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3.4871"/>
  <p:tag name="ORIGINALWIDTH" val="117.7353"/>
  <p:tag name="LATEXADDIN" val="\documentclass{article}&#10;\usepackage{amsmath}&#10;\pagestyle{empty}&#10;\begin{document}&#10;&#10;&#10;$U_1$&#10;&#10;\end{document}"/>
  <p:tag name="IGUANATEXSIZE" val="20"/>
  <p:tag name="IGUANATEXCURSOR" val="8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9805"/>
  <p:tag name="ORIGINALWIDTH" val="2187.47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t_{\rm mix}^S = \inf \{t\ge 0: \widehat{C}_S(\Phi_t) \ge 0.5 \widehat{C}_S(\mc R_{\sigma})\}.&#10;\end{equation*}&#10;&#10;&#10;\end{document}"/>
  <p:tag name="IGUANATEXSIZE" val="28"/>
  <p:tag name="IGUANATEXCURSOR" val="58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1.7361"/>
  <p:tag name="ORIGINALWIDTH" val="1591.30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textcolor{red}{$\approx$ Transportation cost of $\Phi_{\Delta t}$}&#10;&#10;\end{document}"/>
  <p:tag name="IGUANATEXSIZE" val="20"/>
  <p:tag name="IGUANATEXCURSOR" val="54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32.9583"/>
  <p:tag name="ORIGINALWIDTH" val="588.676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Delta t \frac{\widehat C_S(\mc R_{\sigma})}{D\cdot t^{\rm S}_{\rm mix}}&#10;\end{equation*}&#10;&#10;&#10;\end{document}"/>
  <p:tag name="IGUANATEXSIZE" val="40"/>
  <p:tag name="IGUANATEXCURSOR" val="52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9805"/>
  <p:tag name="ORIGINALWIDTH" val="1292.08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widehat C_S(\adm_u) \le D,\quad \forall u \in \mc U.&#10;\end{equation*}&#10;&#10;&#10;\end{document}"/>
  <p:tag name="IGUANATEXSIZE" val="20"/>
  <p:tag name="IGUANATEXCURSOR" val="59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9805"/>
  <p:tag name="ORIGINALWIDTH" val="1806.52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 \inf \{t\ge 0: \widehat{C}_S(\Phi_t) \ge 0.5 \widehat{C}_S(\mc R_{\sigma})\}.&#10;\end{equation*}&#10;&#10;&#10;\end{document}"/>
  <p:tag name="IGUANATEXSIZE" val="28"/>
  <p:tag name="IGUANATEXCURSOR" val="53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904.386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R_{\sigma}(\rho) = \sigma,\quad \forall \rho.&#10;\end{equation*}&#10;&#10;&#10;\end{document}"/>
  <p:tag name="IGUANATEXSIZE" val="28"/>
  <p:tag name="IGUANATEXCURSOR" val="58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3.982"/>
  <p:tag name="ORIGINALWIDTH" val="263.217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t_{\rm mix}^S ?&#10;\end{equation*}&#10;&#10;&#10;\end{document}"/>
  <p:tag name="IGUANATEXSIZE" val="28"/>
  <p:tag name="IGUANATEXCURSOR" val="55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32.9583"/>
  <p:tag name="ORIGINALWIDTH" val="588.676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Delta t \frac{\widehat C_S(\mc R_{\sigma})}{D\cdot t^{\rm S}_{\rm mix}}&#10;\end{equation*}&#10;&#10;&#10;\end{document}"/>
  <p:tag name="IGUANATEXSIZE" val="40"/>
  <p:tag name="IGUANATEXCURSOR" val="52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9805"/>
  <p:tag name="ORIGINALWIDTH" val="1292.08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widehat C_S(\adm_u) \le D,\quad \forall u \in \mc U.&#10;\end{equation*}&#10;&#10;&#10;\end{document}"/>
  <p:tag name="IGUANATEXSIZE" val="20"/>
  <p:tag name="IGUANATEXCURSOR" val="59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904.386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R_{\sigma}(\rho) = \sigma,\quad \forall \rho.&#10;\end{equation*}&#10;&#10;&#10;\end{document}"/>
  <p:tag name="IGUANATEXSIZE" val="28"/>
  <p:tag name="IGUANATEXCURSOR" val="58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1755</TotalTime>
  <Words>1052</Words>
  <Application>Microsoft Office PowerPoint</Application>
  <PresentationFormat>Widescreen</PresentationFormat>
  <Paragraphs>112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Agency FB</vt:lpstr>
      <vt:lpstr>Aldhabi</vt:lpstr>
      <vt:lpstr>Aptos</vt:lpstr>
      <vt:lpstr>Aptos Display</vt:lpstr>
      <vt:lpstr>Arial</vt:lpstr>
      <vt:lpstr>Calibri</vt:lpstr>
      <vt:lpstr>Cambria Math</vt:lpstr>
      <vt:lpstr>Times</vt:lpstr>
      <vt:lpstr>Office Theme</vt:lpstr>
      <vt:lpstr>Lower bound for simulation cost of open quantum systems</vt:lpstr>
      <vt:lpstr>Why open quantum systems?</vt:lpstr>
      <vt:lpstr>Simulation of open quantum systems</vt:lpstr>
      <vt:lpstr>Simulation method:</vt:lpstr>
      <vt:lpstr>Simulation cost</vt:lpstr>
      <vt:lpstr>How to find a lower bound on the simulation cost?</vt:lpstr>
      <vt:lpstr>Convexified  simulation cost</vt:lpstr>
      <vt:lpstr>Quantum transportation cost</vt:lpstr>
      <vt:lpstr>Quantum transportation metric for states</vt:lpstr>
      <vt:lpstr>Quantum transportation metric for states</vt:lpstr>
      <vt:lpstr>Why Lipschitz semi-norm?</vt:lpstr>
      <vt:lpstr>Quantum transportation cost for channels</vt:lpstr>
      <vt:lpstr>Quantum transportation cost for channels</vt:lpstr>
      <vt:lpstr>Main Theorem</vt:lpstr>
      <vt:lpstr>More details on the lower bound</vt:lpstr>
      <vt:lpstr>More details on the lower bound</vt:lpstr>
      <vt:lpstr>Key ideas of the proof of the main result</vt:lpstr>
      <vt:lpstr>Summary and outlook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Peixue Wu</dc:creator>
  <cp:lastModifiedBy>Peixue Wu</cp:lastModifiedBy>
  <cp:revision>145</cp:revision>
  <dcterms:created xsi:type="dcterms:W3CDTF">2025-02-22T21:06:36Z</dcterms:created>
  <dcterms:modified xsi:type="dcterms:W3CDTF">2026-06-27T00:46:18Z</dcterms:modified>
</cp:coreProperties>
</file>