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4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5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7.xml" ContentType="application/vnd.openxmlformats-officedocument.presentationml.notesSlide+xml"/>
  <Override PartName="/ppt/tags/tag37.xml" ContentType="application/vnd.openxmlformats-officedocument.presentationml.tags+xml"/>
  <Override PartName="/ppt/notesSlides/notesSlide8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57" r:id="rId6"/>
    <p:sldId id="258" r:id="rId7"/>
    <p:sldId id="260" r:id="rId8"/>
    <p:sldId id="261" r:id="rId9"/>
    <p:sldId id="259" r:id="rId10"/>
    <p:sldId id="264" r:id="rId11"/>
    <p:sldId id="265" r:id="rId12"/>
    <p:sldId id="262" r:id="rId13"/>
    <p:sldId id="263" r:id="rId14"/>
    <p:sldId id="266" r:id="rId15"/>
    <p:sldId id="268" r:id="rId16"/>
    <p:sldId id="267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4B19BF-9E97-C3DF-88F0-28F999E5FB5A}" v="5" dt="2025-06-23T13:06:21.085"/>
    <p1510:client id="{9D695980-E441-48CA-B2A5-B9D8778D338F}" v="1717" dt="2025-06-23T06:47:21.3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33948-3E60-4A9E-9196-5CA0BCB3FB46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78E32-EBB2-4A65-9A42-FD14BB8CCC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95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478E32-EBB2-4A65-9A42-FD14BB8CCC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56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5753B-1D81-1AAA-FD16-4077B77AF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A453BB-46E1-022D-82D9-919B03060B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65F1B8-ECEA-14A5-B75E-EB2243305D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66B08-5AD4-F095-C94F-3F9C87A06B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478E32-EBB2-4A65-9A42-FD14BB8CCC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03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E44B5-C6F1-0E32-36E3-DB53BA9A8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83020E-65A5-39A7-44BD-A215B6442C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86DF62-8AD8-501A-83A1-0CCEF40398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8F116-5FED-EAB1-38CE-EAA12AD82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478E32-EBB2-4A65-9A42-FD14BB8CCC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64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478E32-EBB2-4A65-9A42-FD14BB8CCC4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10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478E32-EBB2-4A65-9A42-FD14BB8CCC4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11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30CE1-46F1-031D-9251-33EDA4899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D2C51C-1CFA-C786-B9F7-EAFEA6A0A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7C71BF-DEFF-AC7B-03A0-76D532422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E03F8-0C2D-3E33-0275-40AF7F0503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478E32-EBB2-4A65-9A42-FD14BB8CCC4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55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478E32-EBB2-4A65-9A42-FD14BB8CCC4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076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478E32-EBB2-4A65-9A42-FD14BB8CCC4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48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E3269-0589-BDDF-EDA9-B6308D427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9B9A10-3941-116F-E8E3-4C97AAC19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F6BE9-EDAB-4FA7-E21A-0BAF5E913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962BD-0375-253C-7744-F6379C3B4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D4C70-A388-42A6-5DE4-4F287F85F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484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45FC-F3CA-35B7-9FA0-F90AF462E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4266CF-E4E9-FB11-0170-E1A36B90B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E96EF-F9B0-65B8-B668-92DB74BBF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C0403-1BF6-0A1E-B5D4-476229E5A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C5F1C-1719-AEE6-08EF-63A6A5723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77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23F334-DC5A-3F35-8D0D-9B165B1631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01071D-809A-1252-6E47-7B73F3B26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6EAA2-3F73-055F-7A94-1BF8D91C0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F4C03-9A35-05D0-BF4E-4C6C42A7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89967-E0A6-9FED-8360-ADB046D5D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5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A9D44-1038-7FF9-63FF-57788B540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B1564-425A-75B5-6FD2-B1DB993C0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638772-6EFA-74F6-ED31-00F1F6D93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6D7C6-E034-63AB-02E3-E273F6B07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A4EA0-7DCB-C6EE-83A6-F7066E44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83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A6CB0-600F-675F-1E57-407F753F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99213-3225-3906-92F1-489586ED8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E9DFBD-44BB-489F-A6D0-6B6B21482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40173-AB19-DFA0-76D5-C6F9483A7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02D1D-407A-B399-52E6-77585D998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13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480BE-BEE3-2C56-9386-6F39AF96C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7A226-2E39-3046-6C7E-AFFB55763B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026F5E-9C26-D61D-1120-2C0B7E2560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215A78-291D-AAA2-0139-1023697CB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58C55-0554-F00B-C35D-98B4296E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158568-E2A5-30C7-4910-68AE57335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92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67574-4523-C195-077E-893814FF3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2C622-1BCF-F3A6-9043-1F305B5EF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EF63F7-520C-ACAA-5330-E380B0C2B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D13E91-3A90-A605-8E5A-4FF5125BA1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51C413-7387-53E1-6E16-EBAE4108A9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6EE374-B561-AE82-61BA-74B18F3A7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C17433-E91E-CD9F-A9E3-CC64F13D1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C477C8-0FEB-AE19-D110-A075369FC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262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8BA95-0748-646B-4C7A-8DC8880A9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2FC7A-1CF6-ADEC-D189-DC25DAEE9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7CCE01-59CC-792C-EF5F-FC6F703D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929B4E-FB5A-81AF-11CA-B190CC9BB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48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B6E677-5732-B132-2A61-121E5320A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AD8776-3A3B-C1E7-EBB6-E2DB10428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FAB04-19E9-9F72-A71B-5C213963D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393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68EDE-5471-B355-D10D-3D2D02410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BF263-B96E-04A0-4AD1-832B296D2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1DC7D6-F7A6-09CF-3A03-6E4671CA5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B3A5C6-EBA7-BC3F-0392-461DE9C37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C744B3-2C8F-5E1F-A8E9-0DCD95100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614F3-67F9-9402-03F6-85F0CBFD1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526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B9FF8-509F-1F58-1C44-BEC3B0291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7D8F9C-88D7-8E5E-FEFA-5157490A34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925EEE-787E-167E-A4E1-5CD78614B0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8B6997-735A-EC6B-2B76-F2E8BEFAA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9CB72F-7BCC-192F-B25A-4FDD9DB16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0F1BB0-41A4-0116-79CA-1D337A821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9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89E5F4-4086-F999-29D7-2CE93540F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32088-7F98-70AA-E043-5FB5208D9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F7C14-0334-1D77-AE92-1641B0329D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B9E9D0-4331-4E00-BF2E-0498852E18D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870CF-9C7A-4025-9101-BE5D8882E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47E49-BCA9-8A4B-578B-1C1696F760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221680-BF4A-4271-BD22-57F95FDA33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25.xml"/><Relationship Id="rId7" Type="http://schemas.openxmlformats.org/officeDocument/2006/relationships/image" Target="../media/image23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28.xml"/><Relationship Id="rId7" Type="http://schemas.openxmlformats.org/officeDocument/2006/relationships/image" Target="../media/image19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7.png"/><Relationship Id="rId4" Type="http://schemas.openxmlformats.org/officeDocument/2006/relationships/tags" Target="../tags/tag29.xml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32.xml"/><Relationship Id="rId7" Type="http://schemas.openxmlformats.org/officeDocument/2006/relationships/image" Target="../media/image29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28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35.xml"/><Relationship Id="rId7" Type="http://schemas.openxmlformats.org/officeDocument/2006/relationships/image" Target="../media/image31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4.png"/><Relationship Id="rId4" Type="http://schemas.openxmlformats.org/officeDocument/2006/relationships/tags" Target="../tags/tag36.xml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3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6.xml"/><Relationship Id="rId7" Type="http://schemas.openxmlformats.org/officeDocument/2006/relationships/image" Target="../media/image7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9.xml"/><Relationship Id="rId7" Type="http://schemas.openxmlformats.org/officeDocument/2006/relationships/image" Target="../media/image7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12.xml"/><Relationship Id="rId7" Type="http://schemas.openxmlformats.org/officeDocument/2006/relationships/image" Target="../media/image7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16.xml"/><Relationship Id="rId7" Type="http://schemas.openxmlformats.org/officeDocument/2006/relationships/image" Target="../media/image10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1.xml"/><Relationship Id="rId7" Type="http://schemas.openxmlformats.org/officeDocument/2006/relationships/image" Target="../media/image17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0.png"/><Relationship Id="rId4" Type="http://schemas.openxmlformats.org/officeDocument/2006/relationships/tags" Target="../tags/tag22.xml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5C39-C804-0E68-7C23-DCCAB5A5BF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180" y="238741"/>
            <a:ext cx="10327342" cy="2387600"/>
          </a:xfrm>
        </p:spPr>
        <p:txBody>
          <a:bodyPr>
            <a:normAutofit/>
          </a:bodyPr>
          <a:lstStyle/>
          <a:p>
            <a:r>
              <a:rPr lang="en-US" dirty="0"/>
              <a:t>Quantum capacity amplification via Privacy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1B0985A-1489-C94A-6242-BEBED39C926E}"/>
              </a:ext>
            </a:extLst>
          </p:cNvPr>
          <p:cNvSpPr txBox="1">
            <a:spLocks/>
          </p:cNvSpPr>
          <p:nvPr/>
        </p:nvSpPr>
        <p:spPr>
          <a:xfrm>
            <a:off x="953729" y="2733374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Peixue Wu</a:t>
            </a:r>
          </a:p>
          <a:p>
            <a:r>
              <a:rPr lang="en-US" dirty="0"/>
              <a:t>Institute for Quantum Computing, University of Waterloo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0A8F89-7461-1B0D-EF79-4AD1E830F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51" y="4255747"/>
            <a:ext cx="2659913" cy="1989024"/>
          </a:xfrm>
          <a:prstGeom prst="rect">
            <a:avLst/>
          </a:prstGeom>
        </p:spPr>
      </p:pic>
      <p:pic>
        <p:nvPicPr>
          <p:cNvPr id="8" name="Picture 7" descr="A blue and white logo&#10;&#10;AI-generated content may be incorrect.">
            <a:extLst>
              <a:ext uri="{FF2B5EF4-FFF2-40B4-BE49-F238E27FC236}">
                <a16:creationId xmlns:a16="http://schemas.microsoft.com/office/drawing/2014/main" id="{DE1D3CF8-2B3C-DB4D-E5A3-4687739DE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488" y="4015326"/>
            <a:ext cx="5121647" cy="23125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876B8E-1771-F672-8ED7-549C909B835F}"/>
              </a:ext>
            </a:extLst>
          </p:cNvPr>
          <p:cNvSpPr txBox="1"/>
          <p:nvPr/>
        </p:nvSpPr>
        <p:spPr>
          <a:xfrm>
            <a:off x="10019071" y="531271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Joint work with</a:t>
            </a:r>
          </a:p>
          <a:p>
            <a:r>
              <a:rPr lang="en-US" dirty="0" err="1"/>
              <a:t>Yunkai</a:t>
            </a:r>
            <a:r>
              <a:rPr lang="en-US" dirty="0"/>
              <a:t> Wang</a:t>
            </a:r>
          </a:p>
        </p:txBody>
      </p:sp>
    </p:spTree>
    <p:extLst>
      <p:ext uri="{BB962C8B-B14F-4D97-AF65-F5344CB8AC3E}">
        <p14:creationId xmlns:p14="http://schemas.microsoft.com/office/powerpoint/2010/main" val="3725313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A80CB-B4DB-9A70-2ACA-0271B9543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204"/>
            <a:ext cx="10515600" cy="1325563"/>
          </a:xfrm>
        </p:spPr>
        <p:txBody>
          <a:bodyPr/>
          <a:lstStyle/>
          <a:p>
            <a:r>
              <a:rPr lang="en-US" dirty="0"/>
              <a:t>(Perfect) Private channel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1E410-783E-11BA-71DE-249E73809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9315"/>
            <a:ext cx="10515600" cy="4351338"/>
          </a:xfrm>
        </p:spPr>
        <p:txBody>
          <a:bodyPr/>
          <a:lstStyle/>
          <a:p>
            <a:r>
              <a:rPr lang="en-US" dirty="0"/>
              <a:t>Consider private state                        , with </a:t>
            </a:r>
          </a:p>
          <a:p>
            <a:r>
              <a:rPr lang="en-US" dirty="0"/>
              <a:t>It induces a quantum channel                              via Choi isomorphism</a:t>
            </a:r>
          </a:p>
          <a:p>
            <a:r>
              <a:rPr lang="en-US" dirty="0"/>
              <a:t>This class of channel exhibits quantum capacity amplification:</a:t>
            </a:r>
          </a:p>
        </p:txBody>
      </p:sp>
      <p:pic>
        <p:nvPicPr>
          <p:cNvPr id="6" name="Picture 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\gamma^{a_0b_0A_0B_0}$$&#10;&#10;&#10;\end{document}" title="IguanaTex Bitmap Display">
            <a:extLst>
              <a:ext uri="{FF2B5EF4-FFF2-40B4-BE49-F238E27FC236}">
                <a16:creationId xmlns:a16="http://schemas.microsoft.com/office/drawing/2014/main" id="{107B197E-ED0C-8196-18A7-0AAA8AB085A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933" y="1601848"/>
            <a:ext cx="1425067" cy="401067"/>
          </a:xfrm>
          <a:prstGeom prst="rect">
            <a:avLst/>
          </a:prstGeom>
        </p:spPr>
      </p:pic>
      <p:pic>
        <p:nvPicPr>
          <p:cNvPr id="10" name="Picture 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\gamma^{a_0A_0} \propto \, \mb I_{a_0A_0}$$&#10;&#10;&#10;\end{document}" title="IguanaTex Bitmap Display">
            <a:extLst>
              <a:ext uri="{FF2B5EF4-FFF2-40B4-BE49-F238E27FC236}">
                <a16:creationId xmlns:a16="http://schemas.microsoft.com/office/drawing/2014/main" id="{80B95F92-2105-B6D7-0E6A-25AF9C8780E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793" y="1586915"/>
            <a:ext cx="1943466" cy="416000"/>
          </a:xfrm>
          <a:prstGeom prst="rect">
            <a:avLst/>
          </a:prstGeom>
        </p:spPr>
      </p:pic>
      <p:pic>
        <p:nvPicPr>
          <p:cNvPr id="12" name="Picture 1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\mc N^{a_0A_0 \to b_0B_0}$$&#10;&#10;&#10;\end{document}" title="IguanaTex Bitmap Display">
            <a:extLst>
              <a:ext uri="{FF2B5EF4-FFF2-40B4-BE49-F238E27FC236}">
                <a16:creationId xmlns:a16="http://schemas.microsoft.com/office/drawing/2014/main" id="{2538635F-9120-708C-0DE0-8C32BF7792A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963" y="2146709"/>
            <a:ext cx="1858133" cy="343467"/>
          </a:xfrm>
          <a:prstGeom prst="rect">
            <a:avLst/>
          </a:prstGeom>
        </p:spPr>
      </p:pic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B57BF77D-DA86-89DB-74CE-CEBEB9BF4E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6932822"/>
              </p:ext>
            </p:extLst>
          </p:nvPr>
        </p:nvGraphicFramePr>
        <p:xfrm>
          <a:off x="2831425" y="3247105"/>
          <a:ext cx="5711698" cy="3266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8" imgW="2903114" imgH="1660844" progId="Acrobat.Document.DC">
                  <p:embed/>
                </p:oleObj>
              </mc:Choice>
              <mc:Fallback>
                <p:oleObj name="Acrobat Document" r:id="rId8" imgW="2903114" imgH="1660844" progId="Acrobat.Document.DC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B57BF77D-DA86-89DB-74CE-CEBEB9BF4E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31425" y="3247105"/>
                        <a:ext cx="5711698" cy="32665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017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E5AFA-DCB7-C9F5-14C0-652C38823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482" y="67442"/>
            <a:ext cx="11120473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Main result</a:t>
            </a:r>
            <a:r>
              <a:rPr lang="en-US" sz="3200" dirty="0"/>
              <a:t>: quantum capacity amplification for private channels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D9700-8FFE-5597-9378-6BE07603A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045" y="1098037"/>
            <a:ext cx="10515600" cy="4351338"/>
          </a:xfrm>
        </p:spPr>
        <p:txBody>
          <a:bodyPr/>
          <a:lstStyle/>
          <a:p>
            <a:r>
              <a:rPr lang="en-US" dirty="0"/>
              <a:t>We consider private channel induced by </a:t>
            </a:r>
            <a:r>
              <a:rPr lang="en-US" dirty="0">
                <a:solidFill>
                  <a:srgbClr val="FF0000"/>
                </a:solidFill>
              </a:rPr>
              <a:t>flagged private bit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General form </a:t>
            </a:r>
            <a:r>
              <a:rPr lang="en-US"/>
              <a:t>of this perfect </a:t>
            </a:r>
            <a:r>
              <a:rPr lang="en-US" dirty="0"/>
              <a:t>private state : </a:t>
            </a:r>
          </a:p>
          <a:p>
            <a:pPr marL="0" indent="0">
              <a:buNone/>
            </a:pPr>
            <a:r>
              <a:rPr lang="en-US" dirty="0"/>
              <a:t>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q \ketbra{\psi_+}{\psi_+}^{a_0b_0} \otimes \sigma_1 + (1-q) \ketbra{\psi_-}{\psi_-}^{a_0b_0} \otimes \sigma_2,\quad \sigma_1\perp \sigma_2$$&#10;&#10;&#10;\end{document}" title="IguanaTex Bitmap Display">
            <a:extLst>
              <a:ext uri="{FF2B5EF4-FFF2-40B4-BE49-F238E27FC236}">
                <a16:creationId xmlns:a16="http://schemas.microsoft.com/office/drawing/2014/main" id="{EA7E7EC5-E32C-EDB5-0194-A9BD97A7D1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071" y="1641454"/>
            <a:ext cx="8883200" cy="439467"/>
          </a:xfrm>
          <a:prstGeom prst="rect">
            <a:avLst/>
          </a:prstGeom>
        </p:spPr>
      </p:pic>
      <p:pic>
        <p:nvPicPr>
          <p:cNvPr id="20" name="Picture 1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&#10;\begin{pmatrix}&#10;q \sigma_1 + (1-q) \sigma_2  &amp; 0 &amp; 0 &amp; q \sigma_1 - (1-q) \sigma_2 \\&#10;0 &amp; 0 &amp; 0 &amp; 0 \\&#10;0 &amp; 0 &amp; 0 &amp; 0 \\&#10;q \sigma_1 - (1-q) \sigma_2  &amp; 0 &amp; 0 &amp; q \sigma_1 + (1-q) \sigma_2&#10;\end{pmatrix}&#10;$$&#10;&#10;&#10;\end{document}" title="IguanaTex Bitmap Display">
            <a:extLst>
              <a:ext uri="{FF2B5EF4-FFF2-40B4-BE49-F238E27FC236}">
                <a16:creationId xmlns:a16="http://schemas.microsoft.com/office/drawing/2014/main" id="{89406817-484C-92AF-FED5-003E6BCDCDF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523" y="2260316"/>
            <a:ext cx="6598400" cy="1702400"/>
          </a:xfrm>
          <a:prstGeom prst="rect">
            <a:avLst/>
          </a:prstGeom>
        </p:spPr>
      </p:pic>
      <p:pic>
        <p:nvPicPr>
          <p:cNvPr id="29" name="Picture 2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 q\sigma_1 - (1-q) \sigma_2 = U_0 \sigma^{A_0B_0} U_1^{\dagger}$$&#10;&#10;&#10;\end{document}" title="IguanaTex Bitmap Display">
            <a:extLst>
              <a:ext uri="{FF2B5EF4-FFF2-40B4-BE49-F238E27FC236}">
                <a16:creationId xmlns:a16="http://schemas.microsoft.com/office/drawing/2014/main" id="{52A118E0-E48A-7294-5445-E9724BC2950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24" y="5551626"/>
            <a:ext cx="4571734" cy="443734"/>
          </a:xfrm>
          <a:prstGeom prst="rect">
            <a:avLst/>
          </a:prstGeom>
        </p:spPr>
      </p:pic>
      <p:pic>
        <p:nvPicPr>
          <p:cNvPr id="27" name="Picture 2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&#10;\begin{pmatrix}&#10;U_0 \sigma^{A_0B_0}U_0^\dagger  &amp; 0 &amp; 0 &amp; U_0 \sigma^{A_0B_0}U_1^\dagger \\&#10;0 &amp; 0 &amp; 0 &amp; 0 \\&#10;0 &amp; 0 &amp; 0 &amp; 0 \\&#10;U_0 \sigma^{A_0B_0}U_1^\dagger  &amp; 0 &amp; 0 &amp; U_1 \sigma^{A_0B_0}U_1^\dagger&#10;\end{pmatrix}&#10;$$&#10;&#10;&#10;\end{document}" title="IguanaTex Bitmap Display">
            <a:extLst>
              <a:ext uri="{FF2B5EF4-FFF2-40B4-BE49-F238E27FC236}">
                <a16:creationId xmlns:a16="http://schemas.microsoft.com/office/drawing/2014/main" id="{D200B003-94BF-03BA-899E-B21EDE2C556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071" y="4777080"/>
            <a:ext cx="5354667" cy="17642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119048-7184-FA01-8218-FC2CE17230B1}"/>
              </a:ext>
            </a:extLst>
          </p:cNvPr>
          <p:cNvSpPr txBox="1"/>
          <p:nvPr/>
        </p:nvSpPr>
        <p:spPr>
          <a:xfrm>
            <a:off x="7413523" y="4896465"/>
            <a:ext cx="4590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obtained via SVD:</a:t>
            </a:r>
          </a:p>
        </p:txBody>
      </p:sp>
    </p:spTree>
    <p:extLst>
      <p:ext uri="{BB962C8B-B14F-4D97-AF65-F5344CB8AC3E}">
        <p14:creationId xmlns:p14="http://schemas.microsoft.com/office/powerpoint/2010/main" val="189222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6DCEE-A0EC-924E-2F38-4BBBEE068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D7C9E-EEF9-9FAE-743A-1A2DFFF04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045" y="170172"/>
            <a:ext cx="11120473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Main result</a:t>
            </a:r>
            <a:r>
              <a:rPr lang="en-US" sz="3200" dirty="0"/>
              <a:t>: quantum capacity amplification for private channels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01BFB1-0586-5711-6C40-2E8299F058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3045" y="1393005"/>
                <a:ext cx="10515600" cy="435133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We consider private channel induced by </a:t>
                </a:r>
                <a:r>
                  <a:rPr lang="en-US" dirty="0">
                    <a:solidFill>
                      <a:srgbClr val="FF0000"/>
                    </a:solidFill>
                  </a:rPr>
                  <a:t>flagged private bit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General </a:t>
                </a:r>
                <a:r>
                  <a:rPr lang="en-US" dirty="0">
                    <a:solidFill>
                      <a:srgbClr val="FF0000"/>
                    </a:solidFill>
                  </a:rPr>
                  <a:t>upper bound </a:t>
                </a:r>
                <a:r>
                  <a:rPr lang="en-US" dirty="0"/>
                  <a:t>on capacity (transposition bound):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General </a:t>
                </a:r>
                <a:r>
                  <a:rPr lang="en-US" dirty="0">
                    <a:solidFill>
                      <a:srgbClr val="FF0000"/>
                    </a:solidFill>
                  </a:rPr>
                  <a:t>lower bound</a:t>
                </a:r>
                <a:r>
                  <a:rPr lang="en-US" dirty="0"/>
                  <a:t> on capacity of tensor product of channels: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: binary entropy.          Erasure channels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01BFB1-0586-5711-6C40-2E8299F058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3045" y="1393005"/>
                <a:ext cx="10515600" cy="4351338"/>
              </a:xfrm>
              <a:blipFill>
                <a:blip r:embed="rId6"/>
                <a:stretch>
                  <a:fillRect l="-928" t="-3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 \mc Q(\mc N_{q,d}^{a_0A_0 \to b_0B_0}) \le \log\left( d \|\tr_{B_0} \left( |(q \sigma_1 + (1-q)\sigma_2)^{T_{B_0}}| +  |(q \sigma_1 - (1-q)\sigma_2)^{T_{B_0}}|\right)\|_{op} \right)$$&#10;&#10;&#10;\end{document}" title="IguanaTex Bitmap Display">
            <a:extLst>
              <a:ext uri="{FF2B5EF4-FFF2-40B4-BE49-F238E27FC236}">
                <a16:creationId xmlns:a16="http://schemas.microsoft.com/office/drawing/2014/main" id="{354C5289-8687-8871-54D6-7CA555291F8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37" y="3209952"/>
            <a:ext cx="11434287" cy="438096"/>
          </a:xfrm>
          <a:prstGeom prst="rect">
            <a:avLst/>
          </a:prstGeom>
        </p:spPr>
      </p:pic>
      <p:pic>
        <p:nvPicPr>
          <p:cNvPr id="6" name="Picture 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q \ketbra{\psi_+}{\psi_+}^{a_0b_0} \otimes \sigma_1 + (1-q) \ketbra{\psi_-}{\psi_-}^{a_0b_0} \otimes \sigma_2,\quad \sigma_1\perp \sigma_2$$&#10;&#10;&#10;\end{document}" title="IguanaTex Bitmap Display">
            <a:extLst>
              <a:ext uri="{FF2B5EF4-FFF2-40B4-BE49-F238E27FC236}">
                <a16:creationId xmlns:a16="http://schemas.microsoft.com/office/drawing/2014/main" id="{12305B81-5E8D-8931-482B-B35DACD11C7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245" y="1913376"/>
            <a:ext cx="8883200" cy="439467"/>
          </a:xfrm>
          <a:prstGeom prst="rect">
            <a:avLst/>
          </a:prstGeom>
        </p:spPr>
      </p:pic>
      <p:pic>
        <p:nvPicPr>
          <p:cNvPr id="5" name="Picture 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\mc Q^{(1)}(\mc N_{q,d}^{a_0A_0 \to b_0B_0} \otimes \mc E_p^{A_0 \to A_0 \oplus \mb C}) \ge 1 - h(\frac{1+|2q-1|}{2})\,p, $$&#10;&#10;&#10;\end{document}" title="IguanaTex Bitmap Display">
            <a:extLst>
              <a:ext uri="{FF2B5EF4-FFF2-40B4-BE49-F238E27FC236}">
                <a16:creationId xmlns:a16="http://schemas.microsoft.com/office/drawing/2014/main" id="{96A14E4E-3ADB-1D49-6E03-4AB0797105B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61" y="4271136"/>
            <a:ext cx="7653333" cy="66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4DDB6-69FD-4B74-39D8-2283E8931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896" y="62301"/>
            <a:ext cx="10515600" cy="1325563"/>
          </a:xfrm>
        </p:spPr>
        <p:txBody>
          <a:bodyPr/>
          <a:lstStyle/>
          <a:p>
            <a:r>
              <a:rPr lang="en-US" dirty="0"/>
              <a:t>An example: Werner state</a:t>
            </a:r>
          </a:p>
        </p:txBody>
      </p:sp>
      <p:pic>
        <p:nvPicPr>
          <p:cNvPr id="12" name="Picture 1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q \ketbra{\psi_+}{\psi_+}^{a_0b_0} \otimes \rho_s + (1-q) \ketbra{\psi_-}{\psi_-}^{a_0b_0} \otimes \rho_a.$$&#10;&#10;&#10;\end{document}" title="IguanaTex Bitmap Display">
            <a:extLst>
              <a:ext uri="{FF2B5EF4-FFF2-40B4-BE49-F238E27FC236}">
                <a16:creationId xmlns:a16="http://schemas.microsoft.com/office/drawing/2014/main" id="{A1AB5A55-5F3C-F41E-0642-4A87FB8D8E5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77" y="1107863"/>
            <a:ext cx="8593801" cy="520224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A8466C5-02F3-AADF-E258-E58FFAE2C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730" y="3523401"/>
            <a:ext cx="11320966" cy="6999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Apply the main result to this case, we have capacity amplification when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12536A-2E2A-4128-5073-20D00A454C7A}"/>
              </a:ext>
            </a:extLst>
          </p:cNvPr>
          <p:cNvSpPr txBox="1"/>
          <p:nvPr/>
        </p:nvSpPr>
        <p:spPr>
          <a:xfrm>
            <a:off x="3077497" y="1718526"/>
            <a:ext cx="1818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Symmetric state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01A0F6-5254-ABF8-2506-DD0012CEA664}"/>
              </a:ext>
            </a:extLst>
          </p:cNvPr>
          <p:cNvSpPr txBox="1"/>
          <p:nvPr/>
        </p:nvSpPr>
        <p:spPr>
          <a:xfrm>
            <a:off x="8074945" y="1718526"/>
            <a:ext cx="2610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Anti-symmetric state</a:t>
            </a:r>
          </a:p>
        </p:txBody>
      </p:sp>
      <p:pic>
        <p:nvPicPr>
          <p:cNvPr id="32" name="Picture 3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    \mc W_{q,d} \begin{pmatrix}&#10;    X_{00} &amp; X_{01} \\&#10;    X_{10} &amp; X_{11}&#10;\end{pmatrix} =  \begin{pmatrix}&#10;    q \frac{X_{00}^T + \tr(X_{00}) I_d}{d+1} + (1-q)\frac{ - X_{00}^T + \tr(X_{00}) I_d}{d-1} &amp; q \frac{X_{01}^T + \tr(X_{01}) I_d}{d+1} - (1-q)\frac{ - X_{01}^T + \tr(X_{01}) I_d}{d-1}\\&#10;    q \frac{X_{10}^T + \tr(X_{10}) I_d}{d+1} - (1-q)\frac{ - X_{10}^T + \tr(X_{10}) I_d}{d-1} &amp; q \frac{X_{11}^T + \tr(X_{11}) I_d}{d+1} + (1-q)\frac{ - X_{11}^T + \tr(X_{11}) I_d}{d-1}&#10;\end{pmatrix}.&#10;\end{align*}&#10;&#10;&#10;\end{document}" title="IguanaTex Bitmap Display">
            <a:extLst>
              <a:ext uri="{FF2B5EF4-FFF2-40B4-BE49-F238E27FC236}">
                <a16:creationId xmlns:a16="http://schemas.microsoft.com/office/drawing/2014/main" id="{B11C7E83-ECEF-6C74-3E90-F6349F613D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19" y="2483975"/>
            <a:ext cx="11515430" cy="793905"/>
          </a:xfrm>
          <a:prstGeom prst="rect">
            <a:avLst/>
          </a:prstGeom>
        </p:spPr>
      </p:pic>
      <p:pic>
        <p:nvPicPr>
          <p:cNvPr id="30" name="Picture 2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    \log \left((d^2-1)(r_0 + |r_1|) +|r_0 + d r_1| + |r_1 + d r_0|\right) + \max\{1-2p,0\} &lt; 1 - h(\frac{1+|2q-1|}{2}) p,&#10;\end{align*}&#10;&#10;&#10;\end{document}" title="IguanaTex Bitmap Display">
            <a:extLst>
              <a:ext uri="{FF2B5EF4-FFF2-40B4-BE49-F238E27FC236}">
                <a16:creationId xmlns:a16="http://schemas.microsoft.com/office/drawing/2014/main" id="{657346E4-5BB9-AE21-09C3-3B7C55161C3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68" y="4075780"/>
            <a:ext cx="11285333" cy="615086"/>
          </a:xfrm>
          <a:prstGeom prst="rect">
            <a:avLst/>
          </a:prstGeom>
        </p:spPr>
      </p:pic>
      <p:pic>
        <p:nvPicPr>
          <p:cNvPr id="24" name="Picture 23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    r_0 = \frac{q}{d(d+1)} + \frac{1-q}{d(d-1)},\quad r_1 = \frac{q}{d(d+1)} - \frac{1-q}{d(d-1)}.&#10;\end{align*}&#10;&#10;&#10;\end{document}" title="IguanaTex Bitmap Display">
            <a:extLst>
              <a:ext uri="{FF2B5EF4-FFF2-40B4-BE49-F238E27FC236}">
                <a16:creationId xmlns:a16="http://schemas.microsoft.com/office/drawing/2014/main" id="{5E814AC6-B375-6DA1-41DD-CE52E4AB6B5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316" y="5027145"/>
            <a:ext cx="5980952" cy="57752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192BA47E-BA3E-41FF-EB62-B546524EFDD1}"/>
              </a:ext>
            </a:extLst>
          </p:cNvPr>
          <p:cNvSpPr txBox="1"/>
          <p:nvPr/>
        </p:nvSpPr>
        <p:spPr>
          <a:xfrm>
            <a:off x="446730" y="6277005"/>
            <a:ext cx="11066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Werner, Reinhard F. "Quantum states with Einstein-Podolsky-Rosen correlations admitting a hidden-variable model." </a:t>
            </a:r>
            <a:r>
              <a:rPr lang="en-US" sz="1200" i="1" dirty="0"/>
              <a:t>Physical Review A</a:t>
            </a:r>
            <a:r>
              <a:rPr lang="en-US" sz="1200" dirty="0"/>
              <a:t> 40.8 (1989): 4277.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5EAA65-AC18-4458-7A21-DD0E6779D0C4}"/>
              </a:ext>
            </a:extLst>
          </p:cNvPr>
          <p:cNvSpPr txBox="1"/>
          <p:nvPr/>
        </p:nvSpPr>
        <p:spPr>
          <a:xfrm>
            <a:off x="562896" y="1945502"/>
            <a:ext cx="5789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It induces a channel:</a:t>
            </a:r>
          </a:p>
        </p:txBody>
      </p:sp>
    </p:spTree>
    <p:extLst>
      <p:ext uri="{BB962C8B-B14F-4D97-AF65-F5344CB8AC3E}">
        <p14:creationId xmlns:p14="http://schemas.microsoft.com/office/powerpoint/2010/main" val="332026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  <p:bldP spid="10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aph of a number of dots&#10;&#10;AI-generated content may be incorrect.">
            <a:extLst>
              <a:ext uri="{FF2B5EF4-FFF2-40B4-BE49-F238E27FC236}">
                <a16:creationId xmlns:a16="http://schemas.microsoft.com/office/drawing/2014/main" id="{886C18D2-C144-8F8E-0206-A8A52B4F8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525" y="643466"/>
            <a:ext cx="591094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91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0B479-A4E7-FDCC-B4F6-F7B66AA54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40240"/>
            <a:ext cx="10515600" cy="1325563"/>
          </a:xfrm>
        </p:spPr>
        <p:txBody>
          <a:bodyPr/>
          <a:lstStyle/>
          <a:p>
            <a:r>
              <a:rPr lang="en-US" dirty="0"/>
              <a:t>Special case: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CE49D3-F5D3-30AA-594F-B66FE1EE52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5745" y="2742276"/>
                <a:ext cx="10960510" cy="4648202"/>
              </a:xfrm>
            </p:spPr>
            <p:txBody>
              <a:bodyPr/>
              <a:lstStyle/>
              <a:p>
                <a:r>
                  <a:rPr lang="en-US" dirty="0"/>
                  <a:t>This channel has computable capacity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dirty="0"/>
                  <a:t> , if we assume spin alignment conjecture is correct.</a:t>
                </a:r>
              </a:p>
              <a:p>
                <a:r>
                  <a:rPr lang="en-US" dirty="0"/>
                  <a:t>This channel exhibits quantum capacity amplification.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CE49D3-F5D3-30AA-594F-B66FE1EE52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5745" y="2742276"/>
                <a:ext cx="10960510" cy="4648202"/>
              </a:xfrm>
              <a:blipFill>
                <a:blip r:embed="rId4"/>
                <a:stretch>
                  <a:fillRect l="-1001" t="-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&#10;\mc W_{\frac{d+1}{2d}, d} = \frac{1}{d}\begin{pmatrix}&#10;    \tr(X_{00})\mb I_d &amp; X_{01}^T \\&#10;    X_{10}^T &amp; \tr(X_{11})\mb I_d \end{pmatrix}&#10;$$&#10;&#10;&#10;\end{document}" title="IguanaTex Bitmap Display">
            <a:extLst>
              <a:ext uri="{FF2B5EF4-FFF2-40B4-BE49-F238E27FC236}">
                <a16:creationId xmlns:a16="http://schemas.microsoft.com/office/drawing/2014/main" id="{7CE7E1DF-F515-15A2-64EF-1A49DED3D53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61" y="1487895"/>
            <a:ext cx="5007619" cy="7619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BB2E845-3B5B-9402-CCE2-78B9ADE1517C}"/>
              </a:ext>
            </a:extLst>
          </p:cNvPr>
          <p:cNvSpPr txBox="1"/>
          <p:nvPr/>
        </p:nvSpPr>
        <p:spPr>
          <a:xfrm>
            <a:off x="722671" y="5594555"/>
            <a:ext cx="11218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Leditzky, Felix, et al. "The platypus of the quantum channel zoo." </a:t>
            </a:r>
            <a:r>
              <a:rPr lang="en-US" i="1" dirty="0"/>
              <a:t>IEEE Transactions on Information Theory</a:t>
            </a:r>
            <a:r>
              <a:rPr lang="en-US" dirty="0"/>
              <a:t> 69.6 (2023): 3825-3849.</a:t>
            </a:r>
          </a:p>
        </p:txBody>
      </p:sp>
    </p:spTree>
    <p:extLst>
      <p:ext uri="{BB962C8B-B14F-4D97-AF65-F5344CB8AC3E}">
        <p14:creationId xmlns:p14="http://schemas.microsoft.com/office/powerpoint/2010/main" val="362269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7C621-B9CF-9EDA-FE30-D2D896BB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210"/>
            <a:ext cx="10515600" cy="100243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Is quantum capacity really </a:t>
            </a:r>
            <a:r>
              <a:rPr lang="en-US" dirty="0" err="1"/>
              <a:t>uncomputable</a:t>
            </a:r>
            <a:r>
              <a:rPr lang="en-US" dirty="0"/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8EC9F8-29AF-95D4-B5CD-B7FBE69685A0}"/>
              </a:ext>
            </a:extLst>
          </p:cNvPr>
          <p:cNvSpPr txBox="1"/>
          <p:nvPr/>
        </p:nvSpPr>
        <p:spPr>
          <a:xfrm>
            <a:off x="963562" y="5882633"/>
            <a:ext cx="9871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Cubitt, Toby, et al. "Unbounded number of channel uses </a:t>
            </a:r>
            <a:r>
              <a:rPr lang="en-US" dirty="0">
                <a:solidFill>
                  <a:srgbClr val="FF0000"/>
                </a:solidFill>
              </a:rPr>
              <a:t>may</a:t>
            </a:r>
            <a:r>
              <a:rPr lang="en-US" dirty="0"/>
              <a:t> be required to detect quantum capacity." </a:t>
            </a:r>
            <a:r>
              <a:rPr lang="en-US" i="1" dirty="0"/>
              <a:t>Nature communications</a:t>
            </a:r>
            <a:r>
              <a:rPr lang="en-US" dirty="0"/>
              <a:t> 6.1 (2015): 6739.</a:t>
            </a:r>
          </a:p>
        </p:txBody>
      </p:sp>
      <p:pic>
        <p:nvPicPr>
          <p:cNvPr id="10" name="Picture 9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\mc Q^{(1)} (\mc N_n^{\otimes n}) = 0,\quad \mc Q^{(1)} (\mc N_n^{\otimes cn}) &gt; 0, \quad c &gt; 1, \forall n \ge 1$$&#10;&#10;&#10;\end{document}" title="IguanaTex Bitmap Display">
            <a:extLst>
              <a:ext uri="{FF2B5EF4-FFF2-40B4-BE49-F238E27FC236}">
                <a16:creationId xmlns:a16="http://schemas.microsoft.com/office/drawing/2014/main" id="{E111F7F3-8987-F586-0919-820E3374344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426" y="5140255"/>
            <a:ext cx="6963808" cy="379048"/>
          </a:xfrm>
          <a:prstGeom prst="rect">
            <a:avLst/>
          </a:prstGeom>
        </p:spPr>
      </p:pic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7A921ED4-87D5-A201-7033-B043294DDC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3539627"/>
              </p:ext>
            </p:extLst>
          </p:nvPr>
        </p:nvGraphicFramePr>
        <p:xfrm>
          <a:off x="7453671" y="1765073"/>
          <a:ext cx="3298825" cy="339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3299070" imgH="3390766" progId="Acrobat.Document.DC">
                  <p:embed/>
                </p:oleObj>
              </mc:Choice>
              <mc:Fallback>
                <p:oleObj name="Acrobat Document" r:id="rId5" imgW="3299070" imgH="3390766" progId="Acrobat.Document.DC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7A921ED4-87D5-A201-7033-B043294DDC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453671" y="1765073"/>
                        <a:ext cx="3298825" cy="339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4EB666E9-1395-C669-7916-202DD52A7F4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63562" y="1900588"/>
                <a:ext cx="6263148" cy="4648202"/>
              </a:xfrm>
            </p:spPr>
            <p:txBody>
              <a:bodyPr/>
              <a:lstStyle/>
              <a:p>
                <a:r>
                  <a:rPr lang="en-US" dirty="0"/>
                  <a:t>Still open: find a channel  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For each fixed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≥1,</m:t>
                    </m:r>
                  </m:oMath>
                </a14:m>
                <a:r>
                  <a:rPr lang="en-US" dirty="0"/>
                  <a:t> using approximate private channel and flagged mixture with erasure channels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4EB666E9-1395-C669-7916-202DD52A7F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63562" y="1900588"/>
                <a:ext cx="6263148" cy="4648202"/>
              </a:xfrm>
              <a:blipFill>
                <a:blip r:embed="rId7"/>
                <a:stretch>
                  <a:fillRect l="-1753" t="-2362" r="-1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Q(\mc N) &gt; \frac{\mc Q^{(1)}(\mc N^{\otimes n})}{n},\quad \forall n \ge 1&#10;\end{equation*}&#10;&#10;&#10;\end{document}" title="IguanaTex Bitmap Display">
            <a:extLst>
              <a:ext uri="{FF2B5EF4-FFF2-40B4-BE49-F238E27FC236}">
                <a16:creationId xmlns:a16="http://schemas.microsoft.com/office/drawing/2014/main" id="{88DAA926-9769-AEC6-7BBE-7EFD1DCF01A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741" y="2453692"/>
            <a:ext cx="4669867" cy="80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1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86DF4-ECB8-4A59-624C-93599CADB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903" y="2427902"/>
            <a:ext cx="10515600" cy="1325563"/>
          </a:xfrm>
        </p:spPr>
        <p:txBody>
          <a:bodyPr/>
          <a:lstStyle/>
          <a:p>
            <a:r>
              <a:rPr lang="en-US" dirty="0"/>
              <a:t>Thanks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2683286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6DDAE-E910-E616-2D77-2BCBFC33A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capacity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851AF-D42B-BD51-3076-7BAE7A55D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44930"/>
          </a:xfrm>
        </p:spPr>
        <p:txBody>
          <a:bodyPr/>
          <a:lstStyle/>
          <a:p>
            <a:r>
              <a:rPr lang="en-US" dirty="0"/>
              <a:t>The maximum achievable rate for </a:t>
            </a:r>
            <a:r>
              <a:rPr lang="en-US" b="1" dirty="0"/>
              <a:t>quantum</a:t>
            </a:r>
            <a:r>
              <a:rPr lang="en-US" dirty="0"/>
              <a:t> communication over many independent uses of a noisy quantum channel.</a:t>
            </a:r>
          </a:p>
          <a:p>
            <a:r>
              <a:rPr lang="en-US" dirty="0"/>
              <a:t>Lloyd-Shor-</a:t>
            </a:r>
            <a:r>
              <a:rPr lang="en-US" dirty="0" err="1"/>
              <a:t>Devetak</a:t>
            </a:r>
            <a:r>
              <a:rPr lang="en-US" dirty="0"/>
              <a:t>: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Q(\mc N) = \lim_{n\to \infty} \frac{\mc Q^{(1)}(\mc N^{\otimes n})}{n}&#10;\end{equation*}&#10;&#10;&#10;\end{document}" title="IguanaTex Bitmap Display">
            <a:extLst>
              <a:ext uri="{FF2B5EF4-FFF2-40B4-BE49-F238E27FC236}">
                <a16:creationId xmlns:a16="http://schemas.microsoft.com/office/drawing/2014/main" id="{6778C566-0164-EDD2-C5DC-80E2B279E61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696" y="3199161"/>
            <a:ext cx="3840000" cy="802133"/>
          </a:xfrm>
          <a:prstGeom prst="rect">
            <a:avLst/>
          </a:prstGeom>
        </p:spPr>
      </p:pic>
      <p:pic>
        <p:nvPicPr>
          <p:cNvPr id="11" name="Picture 1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Q(\mc N) &gt; \frac{\mc Q^{(1)}(\mc N^{\otimes n})}{n},\quad \forall n \ge 1&#10;\end{equation*}&#10;&#10;&#10;\end{document}" title="IguanaTex Bitmap Display">
            <a:extLst>
              <a:ext uri="{FF2B5EF4-FFF2-40B4-BE49-F238E27FC236}">
                <a16:creationId xmlns:a16="http://schemas.microsoft.com/office/drawing/2014/main" id="{21D8EF9D-7969-EBF9-6E5F-AA7EF8C82EC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696" y="4978800"/>
            <a:ext cx="4669867" cy="802133"/>
          </a:xfrm>
          <a:prstGeom prst="rect">
            <a:avLst/>
          </a:prstGeom>
        </p:spPr>
      </p:pic>
      <p:pic>
        <p:nvPicPr>
          <p:cNvPr id="6" name="Picture 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&#10;\begin{equation*}&#10;\mc Q^{(1)}(\mc N) = \sup_{\rho_A} S(B) - S(E)&#10;\end{equation*}&#10;&#10;\end{document}" title="IguanaTex Bitmap Display">
            <a:extLst>
              <a:ext uri="{FF2B5EF4-FFF2-40B4-BE49-F238E27FC236}">
                <a16:creationId xmlns:a16="http://schemas.microsoft.com/office/drawing/2014/main" id="{220E9D88-3A81-FD39-6086-8F5D1727114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057" y="3490863"/>
            <a:ext cx="3076571" cy="478476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88DC583-68C4-E4F1-B709-1B042FA75BF8}"/>
              </a:ext>
            </a:extLst>
          </p:cNvPr>
          <p:cNvSpPr txBox="1">
            <a:spLocks/>
          </p:cNvSpPr>
          <p:nvPr/>
        </p:nvSpPr>
        <p:spPr>
          <a:xfrm>
            <a:off x="838200" y="3653237"/>
            <a:ext cx="10687772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r>
              <a:rPr lang="en-US" dirty="0"/>
              <a:t>Still open: is there an example of channel:</a:t>
            </a:r>
          </a:p>
        </p:txBody>
      </p:sp>
    </p:spTree>
    <p:extLst>
      <p:ext uri="{BB962C8B-B14F-4D97-AF65-F5344CB8AC3E}">
        <p14:creationId xmlns:p14="http://schemas.microsoft.com/office/powerpoint/2010/main" val="233398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F8BEF-4CA4-7C85-94A7-685B5F53D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74" y="138983"/>
            <a:ext cx="10515600" cy="1325563"/>
          </a:xfrm>
        </p:spPr>
        <p:txBody>
          <a:bodyPr/>
          <a:lstStyle/>
          <a:p>
            <a:r>
              <a:rPr lang="en-US" dirty="0"/>
              <a:t>Today’s task:  Quantum capacity </a:t>
            </a:r>
            <a:r>
              <a:rPr lang="en-US" dirty="0" err="1"/>
              <a:t>amplication</a:t>
            </a:r>
            <a:endParaRPr lang="en-US" dirty="0"/>
          </a:p>
        </p:txBody>
      </p:sp>
      <p:pic>
        <p:nvPicPr>
          <p:cNvPr id="19" name="Picture 1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Given two channels $\mc N,\mc M$,&#10;\begin{itemize}&#10;  \item Super-activation ($0+0&gt;0$): $$\mc Q(\mc N \otimes \mc M) &gt; 0,\quad \mc Q(\mc N) = \mc Q(\mc M) = 0.$$&#10;\end{itemize}&#10;&#10;&#10;\end{document}" title="IguanaTex Bitmap Display">
            <a:extLst>
              <a:ext uri="{FF2B5EF4-FFF2-40B4-BE49-F238E27FC236}">
                <a16:creationId xmlns:a16="http://schemas.microsoft.com/office/drawing/2014/main" id="{06AF82D0-6198-7D37-66B2-E06D98811BF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5" y="1310968"/>
            <a:ext cx="8992003" cy="1851735"/>
          </a:xfrm>
          <a:prstGeom prst="rect">
            <a:avLst/>
          </a:prstGeom>
        </p:spPr>
      </p:pic>
      <p:pic>
        <p:nvPicPr>
          <p:cNvPr id="13" name="Picture 12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 \item Amplication ($0+1&gt;1$): $$\mc Q(\mc N \otimes \mc M) &gt; \mc Q(\mc M),\ \mc Q(\mc N) = 0.$$&#10;\end{itemize}&#10;&#10;&#10;\end{document}" title="IguanaTex Bitmap Display">
            <a:extLst>
              <a:ext uri="{FF2B5EF4-FFF2-40B4-BE49-F238E27FC236}">
                <a16:creationId xmlns:a16="http://schemas.microsoft.com/office/drawing/2014/main" id="{D55CC848-04F6-3289-B5A7-2D95948B98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5" y="3474877"/>
            <a:ext cx="8550400" cy="1134933"/>
          </a:xfrm>
          <a:prstGeom prst="rect">
            <a:avLst/>
          </a:prstGeom>
        </p:spPr>
      </p:pic>
      <p:pic>
        <p:nvPicPr>
          <p:cNvPr id="17" name="Picture 1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\item Super-amplication ($1+1&gt;2$): $$\mc Q(\mc N \otimes \mc M) &gt; \mc Q(\mc N)+ \mc Q(\mc M),\quad \mc Q(\mc N), \mc Q(\mc M)&gt;0.$$&#10;\end{itemize}&#10;&#10;&#10;\end{document}" title="IguanaTex Bitmap Display">
            <a:extLst>
              <a:ext uri="{FF2B5EF4-FFF2-40B4-BE49-F238E27FC236}">
                <a16:creationId xmlns:a16="http://schemas.microsoft.com/office/drawing/2014/main" id="{DB605935-540B-1C46-CE87-A791ACCC0CE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5" y="4979565"/>
            <a:ext cx="9911467" cy="113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1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8A009-10D8-85AE-47B3-5FDD824EA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0C79E-102D-AC45-72AB-E45B3F7C4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74" y="138983"/>
            <a:ext cx="10515600" cy="1325563"/>
          </a:xfrm>
        </p:spPr>
        <p:txBody>
          <a:bodyPr/>
          <a:lstStyle/>
          <a:p>
            <a:r>
              <a:rPr lang="en-US" dirty="0"/>
              <a:t>Today’s task:  Quantum capacity </a:t>
            </a:r>
            <a:r>
              <a:rPr lang="en-US" dirty="0" err="1"/>
              <a:t>amplication</a:t>
            </a:r>
            <a:endParaRPr lang="en-US" dirty="0"/>
          </a:p>
        </p:txBody>
      </p:sp>
      <p:pic>
        <p:nvPicPr>
          <p:cNvPr id="19" name="Picture 1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Given two channels $\mc N,\mc M$,&#10;\begin{itemize}&#10;  \item Super-activation ($0+0&gt;0$): $$\mc Q(\mc N \otimes \mc M) &gt; 0,\quad \mc Q(\mc N) = \mc Q(\mc M) = 0.$$&#10;\end{itemize}&#10;&#10;&#10;\end{document}" title="IguanaTex Bitmap Display">
            <a:extLst>
              <a:ext uri="{FF2B5EF4-FFF2-40B4-BE49-F238E27FC236}">
                <a16:creationId xmlns:a16="http://schemas.microsoft.com/office/drawing/2014/main" id="{1B981919-E957-F13E-3C7E-3DBF07F4D8F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5" y="1310968"/>
            <a:ext cx="8992003" cy="1851735"/>
          </a:xfrm>
          <a:prstGeom prst="rect">
            <a:avLst/>
          </a:prstGeom>
        </p:spPr>
      </p:pic>
      <p:pic>
        <p:nvPicPr>
          <p:cNvPr id="13" name="Picture 12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 \item Amplication ($0+1&gt;1$): $$\mc Q(\mc N \otimes \mc M) &gt; \mc Q(\mc M),\ \mc Q(\mc N) = 0.$$&#10;\end{itemize}&#10;&#10;&#10;\end{document}" title="IguanaTex Bitmap Display">
            <a:extLst>
              <a:ext uri="{FF2B5EF4-FFF2-40B4-BE49-F238E27FC236}">
                <a16:creationId xmlns:a16="http://schemas.microsoft.com/office/drawing/2014/main" id="{52F0C2DF-29DF-1D44-1AB0-E71E077B12E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5" y="3474877"/>
            <a:ext cx="8550400" cy="1134933"/>
          </a:xfrm>
          <a:prstGeom prst="rect">
            <a:avLst/>
          </a:prstGeom>
        </p:spPr>
      </p:pic>
      <p:pic>
        <p:nvPicPr>
          <p:cNvPr id="17" name="Picture 1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\item Super-amplication ($1+1&gt;2$): $$\mc Q(\mc N \otimes \mc M) &gt; \mc Q(\mc N)+ \mc Q(\mc M),\quad \mc Q(\mc N), \mc Q(\mc M)&gt;0.$$&#10;\end{itemize}&#10;&#10;&#10;\end{document}" title="IguanaTex Bitmap Display">
            <a:extLst>
              <a:ext uri="{FF2B5EF4-FFF2-40B4-BE49-F238E27FC236}">
                <a16:creationId xmlns:a16="http://schemas.microsoft.com/office/drawing/2014/main" id="{BD9573B7-533C-B6FA-6FA3-96A982C6E29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5" y="4979565"/>
            <a:ext cx="9911467" cy="11349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E301E3-67E9-95C9-2699-578A1F6A5A56}"/>
              </a:ext>
            </a:extLst>
          </p:cNvPr>
          <p:cNvSpPr txBox="1"/>
          <p:nvPr/>
        </p:nvSpPr>
        <p:spPr>
          <a:xfrm>
            <a:off x="6436290" y="1619415"/>
            <a:ext cx="5893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Smith-Yard effect (2008)</a:t>
            </a:r>
          </a:p>
          <a:p>
            <a:r>
              <a:rPr lang="en-US" sz="3200" dirty="0">
                <a:solidFill>
                  <a:srgbClr val="FF0000"/>
                </a:solidFill>
              </a:rPr>
              <a:t>PPT channel + erasure channel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37BBCF5F-B3AD-0F5B-4B70-AFA2091F7BBF}"/>
              </a:ext>
            </a:extLst>
          </p:cNvPr>
          <p:cNvSpPr/>
          <p:nvPr/>
        </p:nvSpPr>
        <p:spPr>
          <a:xfrm>
            <a:off x="5673213" y="1884746"/>
            <a:ext cx="766916" cy="55614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4D98E4BA-5F49-0F16-9C2D-514B6BF1854F}"/>
              </a:ext>
            </a:extLst>
          </p:cNvPr>
          <p:cNvSpPr/>
          <p:nvPr/>
        </p:nvSpPr>
        <p:spPr>
          <a:xfrm rot="1809453">
            <a:off x="7163876" y="3687462"/>
            <a:ext cx="766916" cy="55614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6E5A26-0FE8-602A-757E-52A77471E108}"/>
              </a:ext>
            </a:extLst>
          </p:cNvPr>
          <p:cNvSpPr txBox="1"/>
          <p:nvPr/>
        </p:nvSpPr>
        <p:spPr>
          <a:xfrm>
            <a:off x="8353580" y="4513495"/>
            <a:ext cx="4581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Leditzky et al. (2023) Platypus channel</a:t>
            </a:r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0A39686F-5003-0F4B-FB0C-8DBFFF69A457}"/>
              </a:ext>
            </a:extLst>
          </p:cNvPr>
          <p:cNvSpPr/>
          <p:nvPr/>
        </p:nvSpPr>
        <p:spPr>
          <a:xfrm rot="20377019">
            <a:off x="7163876" y="4990886"/>
            <a:ext cx="766916" cy="55614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ADB3F0-4174-086D-D175-76C016EA78A6}"/>
              </a:ext>
            </a:extLst>
          </p:cNvPr>
          <p:cNvSpPr txBox="1"/>
          <p:nvPr/>
        </p:nvSpPr>
        <p:spPr>
          <a:xfrm>
            <a:off x="411574" y="6222643"/>
            <a:ext cx="11573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Smith, Graeme, and Jon Yard. "Quantum communication with zero-capacity channels." </a:t>
            </a:r>
            <a:r>
              <a:rPr lang="en-US" sz="1400" i="1" dirty="0"/>
              <a:t>Science</a:t>
            </a:r>
            <a:r>
              <a:rPr lang="en-US" sz="1400" dirty="0"/>
              <a:t> 321.5897 (2008): 1812-1815.</a:t>
            </a:r>
          </a:p>
          <a:p>
            <a:r>
              <a:rPr lang="en-US" sz="1400" dirty="0"/>
              <a:t>Leditzky, Felix, et al. "Generic </a:t>
            </a:r>
            <a:r>
              <a:rPr lang="en-US" sz="1400" dirty="0" err="1"/>
              <a:t>nonadditivity</a:t>
            </a:r>
            <a:r>
              <a:rPr lang="en-US" sz="1400" dirty="0"/>
              <a:t> of quantum capacity in simple channels." Physical review letters 130.20 (2023): 200801.</a:t>
            </a:r>
          </a:p>
        </p:txBody>
      </p:sp>
    </p:spTree>
    <p:extLst>
      <p:ext uri="{BB962C8B-B14F-4D97-AF65-F5344CB8AC3E}">
        <p14:creationId xmlns:p14="http://schemas.microsoft.com/office/powerpoint/2010/main" val="258490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D3CBC-00BC-E2D8-4073-B835B0CED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D38F2-BAB6-E95E-BD90-8365691E4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74" y="138983"/>
            <a:ext cx="10515600" cy="1325563"/>
          </a:xfrm>
        </p:spPr>
        <p:txBody>
          <a:bodyPr/>
          <a:lstStyle/>
          <a:p>
            <a:r>
              <a:rPr lang="en-US" dirty="0"/>
              <a:t>Today’s task:  Quantum capacity </a:t>
            </a:r>
            <a:r>
              <a:rPr lang="en-US" dirty="0" err="1"/>
              <a:t>amplication</a:t>
            </a:r>
            <a:endParaRPr lang="en-US" dirty="0"/>
          </a:p>
        </p:txBody>
      </p:sp>
      <p:pic>
        <p:nvPicPr>
          <p:cNvPr id="19" name="Picture 1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Given two channels $\mc N,\mc M$,&#10;\begin{itemize}&#10;  \item Super-activation ($0+0&gt;0$): $$\mc Q(\mc N \otimes \mc M) &gt; 0,\quad \mc Q(\mc N) = \mc Q(\mc M) = 0.$$&#10;\end{itemize}&#10;&#10;&#10;\end{document}" title="IguanaTex Bitmap Display">
            <a:extLst>
              <a:ext uri="{FF2B5EF4-FFF2-40B4-BE49-F238E27FC236}">
                <a16:creationId xmlns:a16="http://schemas.microsoft.com/office/drawing/2014/main" id="{FD9B6685-3112-36A0-D231-CB1A1574C1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5" y="1310968"/>
            <a:ext cx="8992003" cy="1851735"/>
          </a:xfrm>
          <a:prstGeom prst="rect">
            <a:avLst/>
          </a:prstGeom>
        </p:spPr>
      </p:pic>
      <p:pic>
        <p:nvPicPr>
          <p:cNvPr id="13" name="Picture 12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 \item Amplication ($0+1&gt;1$): $$\mc Q(\mc N \otimes \mc M) &gt; \mc Q(\mc M),\ \mc Q(\mc N) = 0.$$&#10;\end{itemize}&#10;&#10;&#10;\end{document}" title="IguanaTex Bitmap Display">
            <a:extLst>
              <a:ext uri="{FF2B5EF4-FFF2-40B4-BE49-F238E27FC236}">
                <a16:creationId xmlns:a16="http://schemas.microsoft.com/office/drawing/2014/main" id="{AD90FAA5-EEE3-1A3B-0B05-9CFF81E953E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5" y="3474877"/>
            <a:ext cx="8550400" cy="1134933"/>
          </a:xfrm>
          <a:prstGeom prst="rect">
            <a:avLst/>
          </a:prstGeom>
        </p:spPr>
      </p:pic>
      <p:pic>
        <p:nvPicPr>
          <p:cNvPr id="17" name="Picture 16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\item Super-amplication ($1+1&gt;2$): $$\mc Q(\mc N \otimes \mc M) &gt; \mc Q(\mc N)+ \mc Q(\mc M),\quad \mc Q(\mc N), \mc Q(\mc M)&gt;0.$$&#10;\end{itemize}&#10;&#10;&#10;\end{document}" title="IguanaTex Bitmap Display">
            <a:extLst>
              <a:ext uri="{FF2B5EF4-FFF2-40B4-BE49-F238E27FC236}">
                <a16:creationId xmlns:a16="http://schemas.microsoft.com/office/drawing/2014/main" id="{D795E752-54EF-D09C-98CA-34C98072B1A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5" y="4979565"/>
            <a:ext cx="9911467" cy="1134933"/>
          </a:xfrm>
          <a:prstGeom prst="rect">
            <a:avLst/>
          </a:prstGeom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A4A071A6-1A2B-FD86-C8DC-B2F2BAC00D34}"/>
              </a:ext>
            </a:extLst>
          </p:cNvPr>
          <p:cNvSpPr/>
          <p:nvPr/>
        </p:nvSpPr>
        <p:spPr>
          <a:xfrm rot="2229683">
            <a:off x="8174983" y="2163031"/>
            <a:ext cx="766916" cy="55614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EEC4B83C-84E7-19A6-1CA5-A590A79D159C}"/>
              </a:ext>
            </a:extLst>
          </p:cNvPr>
          <p:cNvSpPr/>
          <p:nvPr/>
        </p:nvSpPr>
        <p:spPr>
          <a:xfrm>
            <a:off x="8265090" y="3429000"/>
            <a:ext cx="766916" cy="55614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00DB4F35-0489-B549-11AD-AD9493AACE82}"/>
              </a:ext>
            </a:extLst>
          </p:cNvPr>
          <p:cNvSpPr/>
          <p:nvPr/>
        </p:nvSpPr>
        <p:spPr>
          <a:xfrm rot="19804974">
            <a:off x="8262573" y="4836691"/>
            <a:ext cx="766916" cy="55614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31212-E9C7-31EE-09DB-FED85DC46B29}"/>
              </a:ext>
            </a:extLst>
          </p:cNvPr>
          <p:cNvSpPr txBox="1"/>
          <p:nvPr/>
        </p:nvSpPr>
        <p:spPr>
          <a:xfrm>
            <a:off x="9253506" y="3156689"/>
            <a:ext cx="31646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This work:</a:t>
            </a:r>
          </a:p>
          <a:p>
            <a:r>
              <a:rPr lang="en-US" sz="3200" dirty="0">
                <a:solidFill>
                  <a:srgbClr val="FF0000"/>
                </a:solidFill>
              </a:rPr>
              <a:t>Private channel</a:t>
            </a:r>
          </a:p>
        </p:txBody>
      </p:sp>
    </p:spTree>
    <p:extLst>
      <p:ext uri="{BB962C8B-B14F-4D97-AF65-F5344CB8AC3E}">
        <p14:creationId xmlns:p14="http://schemas.microsoft.com/office/powerpoint/2010/main" val="1652320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02909-E717-1DC0-B412-A976D4E96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74" y="129151"/>
            <a:ext cx="10515600" cy="1325563"/>
          </a:xfrm>
        </p:spPr>
        <p:txBody>
          <a:bodyPr/>
          <a:lstStyle/>
          <a:p>
            <a:r>
              <a:rPr lang="en-US" dirty="0"/>
              <a:t>Private states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6B9143F7-A0A7-0B9D-4763-5403B5C71B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71706"/>
              </p:ext>
            </p:extLst>
          </p:nvPr>
        </p:nvGraphicFramePr>
        <p:xfrm>
          <a:off x="1104517" y="3535856"/>
          <a:ext cx="10337774" cy="3035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6773790" imgH="1988749" progId="Acrobat.Document.DC">
                  <p:embed/>
                </p:oleObj>
              </mc:Choice>
              <mc:Fallback>
                <p:oleObj name="Acrobat Document" r:id="rId3" imgW="6773790" imgH="1988749" progId="Acrobat.Document.DC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6B9143F7-A0A7-0B9D-4763-5403B5C71B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04517" y="3535856"/>
                        <a:ext cx="10337774" cy="30356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&amp;\gamma_{a_0 b_0 A_0 B_0}\;\text{on}\;&#10;  (\mathbb C^{d_0})^{\!\otimes 2}\!\otimes(\mathbb C^{d})^{\!\otimes 2}.&#10;\end{align*}&#10;&#10;&#10;\end{document}" title="IguanaTex Bitmap Display">
            <a:extLst>
              <a:ext uri="{FF2B5EF4-FFF2-40B4-BE49-F238E27FC236}">
                <a16:creationId xmlns:a16="http://schemas.microsoft.com/office/drawing/2014/main" id="{A6D89713-4707-BBA1-61C5-4FFC96E962A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638" y="1844595"/>
            <a:ext cx="4652800" cy="4117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4C56C1-D53C-8A59-CA73-B33440EB41CD}"/>
                  </a:ext>
                </a:extLst>
              </p:cNvPr>
              <p:cNvSpPr txBox="1"/>
              <p:nvPr/>
            </p:nvSpPr>
            <p:spPr>
              <a:xfrm>
                <a:off x="907026" y="1298940"/>
                <a:ext cx="1099000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Alice holds key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​  and shield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​ ; Bob holds key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 and shield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04C56C1-D53C-8A59-CA73-B33440EB4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026" y="1298940"/>
                <a:ext cx="10990006" cy="1200329"/>
              </a:xfrm>
              <a:prstGeom prst="rect">
                <a:avLst/>
              </a:prstGeom>
              <a:blipFill>
                <a:blip r:embed="rId6"/>
                <a:stretch>
                  <a:fillRect l="-887" t="-4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08AF6CB-543E-80C0-FF44-DD6F43691F04}"/>
              </a:ext>
            </a:extLst>
          </p:cNvPr>
          <p:cNvSpPr txBox="1"/>
          <p:nvPr/>
        </p:nvSpPr>
        <p:spPr>
          <a:xfrm>
            <a:off x="907026" y="2492843"/>
            <a:ext cx="110711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Security criterion – Measure the key in the computational basis, discard the shield; if Eve’s residual state is </a:t>
            </a:r>
            <a:r>
              <a:rPr lang="en-US" sz="2400" b="1" dirty="0">
                <a:solidFill>
                  <a:srgbClr val="FF0000"/>
                </a:solidFill>
              </a:rPr>
              <a:t>independent</a:t>
            </a:r>
            <a:r>
              <a:rPr lang="en-US" sz="2400" dirty="0"/>
              <a:t> of the outcome, the state contains privacy.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495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0E2D1-0B70-F6BC-8311-151DF6917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DCDBE-DE39-F424-A65D-D6EF1E1C2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74" y="129151"/>
            <a:ext cx="10515600" cy="1325563"/>
          </a:xfrm>
        </p:spPr>
        <p:txBody>
          <a:bodyPr/>
          <a:lstStyle/>
          <a:p>
            <a:r>
              <a:rPr lang="en-US" dirty="0"/>
              <a:t>Private states</a:t>
            </a:r>
          </a:p>
        </p:txBody>
      </p:sp>
      <p:pic>
        <p:nvPicPr>
          <p:cNvPr id="18" name="Picture 17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noindent $\ket{\psi}^{ABE} = \ket{\psi}^{a_0A_0b_0B_0E}$ purifying $\gamma^{a_0b_0A_0B_0}$. &#10;&#10;&#10;\end{document}" title="IguanaTex Bitmap Display">
            <a:extLst>
              <a:ext uri="{FF2B5EF4-FFF2-40B4-BE49-F238E27FC236}">
                <a16:creationId xmlns:a16="http://schemas.microsoft.com/office/drawing/2014/main" id="{8F9C8D89-FE1A-C096-E9FD-6E8DEF88E4B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81" y="3631019"/>
            <a:ext cx="6766934" cy="445866"/>
          </a:xfrm>
          <a:prstGeom prst="rect">
            <a:avLst/>
          </a:prstGeom>
        </p:spPr>
      </p:pic>
      <p:pic>
        <p:nvPicPr>
          <p:cNvPr id="22" name="Picture 21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 \wt \gamma^{a_0b_0E} &amp; = \tr_{A_0B_0} \left(\sum_{i,j=0}^{d_0-1} \ketbra{ij}{ij}^{a_0b_0} \otimes \bra{ij}^{a_0b_0}  \ketbra{\psi}{\psi}^{a_0A_0b_0B_0E} \ket{ij}^{a_0b_0} \right) \\    &amp; = \sum_{i,j=0}^{d_0-1} p_{ij} \ketbra{ij}{ij}^{a_0b_0} \otimes \rho_{ij}^E.\end{align*}&#10;&#10;\end{document}" title="IguanaTex Bitmap Display">
            <a:extLst>
              <a:ext uri="{FF2B5EF4-FFF2-40B4-BE49-F238E27FC236}">
                <a16:creationId xmlns:a16="http://schemas.microsoft.com/office/drawing/2014/main" id="{34E308E2-C0B8-9FDF-B9C7-5B208D210E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66" y="4309360"/>
            <a:ext cx="10493867" cy="2336000"/>
          </a:xfrm>
          <a:prstGeom prst="rect">
            <a:avLst/>
          </a:prstGeom>
        </p:spPr>
      </p:pic>
      <p:pic>
        <p:nvPicPr>
          <p:cNvPr id="23" name="Picture 22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&amp;\gamma_{a_0 b_0 A_0 B_0}\;\text{on}\;&#10;  (\mathbb C^{d_0})^{\!\otimes 2}\!\otimes(\mathbb C^{d})^{\!\otimes 2}.&#10;\end{align*}&#10;&#10;&#10;\end{document}" title="IguanaTex Bitmap Display">
            <a:extLst>
              <a:ext uri="{FF2B5EF4-FFF2-40B4-BE49-F238E27FC236}">
                <a16:creationId xmlns:a16="http://schemas.microsoft.com/office/drawing/2014/main" id="{E4F64C89-A4A3-DB3D-986F-E2D2C3818B2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638" y="1844595"/>
            <a:ext cx="4652800" cy="4117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38C84B0-F9F2-D4BF-603B-01A3CE2B382F}"/>
                  </a:ext>
                </a:extLst>
              </p:cNvPr>
              <p:cNvSpPr txBox="1"/>
              <p:nvPr/>
            </p:nvSpPr>
            <p:spPr>
              <a:xfrm>
                <a:off x="769374" y="1286832"/>
                <a:ext cx="109900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Alice holds key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​  and shield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​ ; Bob holds key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 and shield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400" dirty="0"/>
              </a:p>
              <a:p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Security criterion – Measure the key in the computational basis, discard the shield; if Eve’s residual state is </a:t>
                </a:r>
                <a:r>
                  <a:rPr lang="en-US" sz="2400" b="1" dirty="0">
                    <a:solidFill>
                      <a:srgbClr val="FF0000"/>
                    </a:solidFill>
                  </a:rPr>
                  <a:t>independent</a:t>
                </a:r>
                <a:r>
                  <a:rPr lang="en-US" sz="2400" dirty="0"/>
                  <a:t> of the outcome, the state contains privacy.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38C84B0-F9F2-D4BF-603B-01A3CE2B38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374" y="1286832"/>
                <a:ext cx="10990006" cy="1938992"/>
              </a:xfrm>
              <a:prstGeom prst="rect">
                <a:avLst/>
              </a:prstGeom>
              <a:blipFill>
                <a:blip r:embed="rId8"/>
                <a:stretch>
                  <a:fillRect l="-832" t="-2830" r="-943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835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74B97-E475-AE49-ECE6-68163EFAA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2EA75-0BCE-EFB5-5EA1-4A34D9D2E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74" y="129151"/>
            <a:ext cx="10515600" cy="1325563"/>
          </a:xfrm>
        </p:spPr>
        <p:txBody>
          <a:bodyPr/>
          <a:lstStyle/>
          <a:p>
            <a:r>
              <a:rPr lang="en-US" dirty="0"/>
              <a:t>Private states</a:t>
            </a:r>
          </a:p>
        </p:txBody>
      </p:sp>
      <p:pic>
        <p:nvPicPr>
          <p:cNvPr id="9" name="Picture 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 \wt \gamma^{a_0b_0E} = \sum_{i,j=0}^{d_0-1} p_{ij} \ketbra{ij}{ij}^{a_0b_0} \otimes \rho_{ij}^E.\end{align*}&#10;&#10;\end{document}" title="IguanaTex Bitmap Display">
            <a:extLst>
              <a:ext uri="{FF2B5EF4-FFF2-40B4-BE49-F238E27FC236}">
                <a16:creationId xmlns:a16="http://schemas.microsoft.com/office/drawing/2014/main" id="{83DC9DB6-D015-0BCA-3645-01FCD2BF2DE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36" y="1171519"/>
            <a:ext cx="5198934" cy="1051733"/>
          </a:xfrm>
          <a:prstGeom prst="rect">
            <a:avLst/>
          </a:prstGeom>
        </p:spPr>
      </p:pic>
      <p:pic>
        <p:nvPicPr>
          <p:cNvPr id="13" name="Picture 12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 \item private state:    &#10;\begin{equation*}&#10;        \wt \gamma^{a_0b_0E} = \sum_{i,j=0}^{d_0-1} p_{ij} \ketbra{ij}{ij}^{a_0b_0} \otimes \rho^E.&#10;    \end{equation*}&#10;  \item perfect private state:&#10;    \begin{equation*}&#10;        \wt \gamma^{a_0b_0E} = \sum_{i=0}^{d_0-1} \frac{1}{d_0} \ketbra{ii}{ii}^{a_0b_0} \otimes \rho^E.&#10;    \end{equation*}&#10;\end{itemize}&#10;&#10;&#10;\end{document}" title="IguanaTex Bitmap Display">
            <a:extLst>
              <a:ext uri="{FF2B5EF4-FFF2-40B4-BE49-F238E27FC236}">
                <a16:creationId xmlns:a16="http://schemas.microsoft.com/office/drawing/2014/main" id="{232441EF-52B5-86CC-5196-0606E26A4CF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10" y="2497082"/>
            <a:ext cx="8582400" cy="35946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A77126C-68A3-98B0-B9FA-177369E70B1C}"/>
              </a:ext>
            </a:extLst>
          </p:cNvPr>
          <p:cNvSpPr txBox="1"/>
          <p:nvPr/>
        </p:nvSpPr>
        <p:spPr>
          <a:xfrm>
            <a:off x="769374" y="6375412"/>
            <a:ext cx="11058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Horodecki</a:t>
            </a:r>
            <a:r>
              <a:rPr lang="en-US" sz="1200" dirty="0"/>
              <a:t>, Karol, et al. "General paradigm for distilling classical key from quantum states." </a:t>
            </a:r>
            <a:r>
              <a:rPr lang="en-US" sz="1200" i="1" dirty="0"/>
              <a:t>IEEE Transactions on Information Theory</a:t>
            </a:r>
            <a:r>
              <a:rPr lang="en-US" sz="1200" dirty="0"/>
              <a:t> 55.4 (2009): 1898-1929.</a:t>
            </a:r>
          </a:p>
        </p:txBody>
      </p:sp>
    </p:spTree>
    <p:extLst>
      <p:ext uri="{BB962C8B-B14F-4D97-AF65-F5344CB8AC3E}">
        <p14:creationId xmlns:p14="http://schemas.microsoft.com/office/powerpoint/2010/main" val="80346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6B36D-7018-3E86-44B6-C42561D36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Perfect private state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99512-FE59-9A53-B567-6A8C98543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form of perfect private state: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special class: flagged private bit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&#10;\gamma^{a_0b_0A_0B_0} = \frac{1}{2} \sum_{k,\ell = 0}^{d_0-1} \ketbra{k}{\ell}^{a_0} \otimes \ketbra{k}{\ell}^{b_0} \otimes U_k^{A_0B_0} \sigma^{A_0B_0} (U_\ell^{A_0B_0})^{\dagger}&#10;$$&#10;&#10;&#10;\end{document}" title="IguanaTex Bitmap Display">
            <a:extLst>
              <a:ext uri="{FF2B5EF4-FFF2-40B4-BE49-F238E27FC236}">
                <a16:creationId xmlns:a16="http://schemas.microsoft.com/office/drawing/2014/main" id="{42A2B919-59E0-5C32-9645-CB523752A25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533" y="2441677"/>
            <a:ext cx="9380267" cy="1058133"/>
          </a:xfrm>
          <a:prstGeom prst="rect">
            <a:avLst/>
          </a:prstGeom>
        </p:spPr>
      </p:pic>
      <p:pic>
        <p:nvPicPr>
          <p:cNvPr id="11" name="Picture 10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for some mixed state $\sigma^{A_0B_0}$ and unitaries $\{U_k^{A_0B_0}\}_{0\le k \le d_0 - 1}$. &#10;&#10;&#10;&#10;\end{document}" title="IguanaTex Bitmap Display">
            <a:extLst>
              <a:ext uri="{FF2B5EF4-FFF2-40B4-BE49-F238E27FC236}">
                <a16:creationId xmlns:a16="http://schemas.microsoft.com/office/drawing/2014/main" id="{C41E9BA3-A918-6F02-5295-A4E9B6D54F6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672129"/>
            <a:ext cx="9318400" cy="443733"/>
          </a:xfrm>
          <a:prstGeom prst="rect">
            <a:avLst/>
          </a:prstGeom>
        </p:spPr>
      </p:pic>
      <p:pic>
        <p:nvPicPr>
          <p:cNvPr id="13" name="Picture 12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q \ketbra{\psi_+}{\psi_+}^{a_0b_0} \otimes \sigma_1 + (1-q) \ketbra{\psi_-}{\psi_-}^{a_0b_0} \otimes \sigma_2,\quad \sigma_1\perp \sigma_2$$&#10;&#10;&#10;\end{document}" title="IguanaTex Bitmap Display">
            <a:extLst>
              <a:ext uri="{FF2B5EF4-FFF2-40B4-BE49-F238E27FC236}">
                <a16:creationId xmlns:a16="http://schemas.microsoft.com/office/drawing/2014/main" id="{803681D4-C285-763A-E43E-5FF1CF1434A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600" y="5214375"/>
            <a:ext cx="8883200" cy="4394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CF16A70-DFD2-99B1-8F19-047A83A764E5}"/>
              </a:ext>
            </a:extLst>
          </p:cNvPr>
          <p:cNvSpPr txBox="1"/>
          <p:nvPr/>
        </p:nvSpPr>
        <p:spPr>
          <a:xfrm>
            <a:off x="769374" y="6375412"/>
            <a:ext cx="11058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Horodecki</a:t>
            </a:r>
            <a:r>
              <a:rPr lang="en-US" sz="1200" dirty="0"/>
              <a:t>, Karol, et al. "General paradigm for distilling classical key from quantum states." </a:t>
            </a:r>
            <a:r>
              <a:rPr lang="en-US" sz="1200" i="1" dirty="0"/>
              <a:t>IEEE Transactions on Information Theory</a:t>
            </a:r>
            <a:r>
              <a:rPr lang="en-US" sz="1200" dirty="0"/>
              <a:t> 55.4 (2009): 1898-1929.</a:t>
            </a:r>
          </a:p>
        </p:txBody>
      </p:sp>
      <p:pic>
        <p:nvPicPr>
          <p:cNvPr id="16" name="Picture 15" descr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\ket{\psi_+} = \frac{1}{\sqrt{2}}(\ket{00} + \ket{11}),\ \ket{\psi_-} = \frac{1}{\sqrt{2}}(\ket{00} - \ket{11})$&#10;&#10;&#10;\end{document}" title="IguanaTex Bitmap Display">
            <a:extLst>
              <a:ext uri="{FF2B5EF4-FFF2-40B4-BE49-F238E27FC236}">
                <a16:creationId xmlns:a16="http://schemas.microsoft.com/office/drawing/2014/main" id="{F6CCC527-0E85-DCEC-5064-EAF065934AB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432" y="5905951"/>
            <a:ext cx="5214476" cy="35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40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81.9647"/>
  <p:tag name="ORIGINALWIDTH" val="1349.83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Q(\mc N) = \lim_{n\to \infty} \frac{\mc Q^{(1)}(\mc N^{\otimes n})}{n}&#10;\end{equation*}&#10;&#10;&#10;\end{document}"/>
  <p:tag name="IGUANATEXSIZE" val="28"/>
  <p:tag name="IGUANATEXCURSOR" val="61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50.9186"/>
  <p:tag name="ORIGINALWIDTH" val="3160.85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Given two channels $\mc N,\mc M$,&#10;\begin{itemize}&#10;  \item Super-activation ($0+0&gt;0$): $$\mc Q(\mc N \otimes \mc M) &gt; 0,\quad \mc Q(\mc N) = \mc Q(\mc M) = 0.$$&#10;\end{itemize}&#10;&#10;&#10;\end{document}"/>
  <p:tag name="IGUANATEXSIZE" val="28"/>
  <p:tag name="IGUANATEXCURSOR" val="595"/>
  <p:tag name="TRANSPARENCY" val="True"/>
  <p:tag name="LATEXENGINEID" val="0"/>
  <p:tag name="TEMPFOLDER" val="c:\temp\"/>
  <p:tag name="LATEXFORMHEIGHT" val="315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98.9502"/>
  <p:tag name="ORIGINALWIDTH" val="3005.62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 \item Amplication ($0+1&gt;1$): $$\mc Q(\mc N \otimes \mc M) &gt; \mc Q(\mc M),\ \mc Q(\mc N) = 0.$$&#10;\end{itemize}&#10;&#10;&#10;\end{document}"/>
  <p:tag name="IGUANATEXSIZE" val="28"/>
  <p:tag name="IGUANATEXCURSOR" val="63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98.9502"/>
  <p:tag name="ORIGINALWIDTH" val="3484.06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\item Super-amplication ($1+1&gt;2$): $$\mc Q(\mc N \otimes \mc M) &gt; \mc Q(\mc N)+ \mc Q(\mc M),\quad \mc Q(\mc N), \mc Q(\mc M)&gt;0.$$&#10;\end{itemize}&#10;&#10;&#10;\end{document}"/>
  <p:tag name="IGUANATEXSIZE" val="28"/>
  <p:tag name="IGUANATEXCURSOR" val="66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4.7319"/>
  <p:tag name="ORIGINALWIDTH" val="1635.54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&amp;\gamma_{a_0 b_0 A_0 B_0}\;\text{on}\;&#10;  (\mathbb C^{d_0})^{\!\otimes 2}\!\otimes(\mathbb C^{d})^{\!\otimes 2}.&#10;\end{align*}&#10;&#10;&#10;\end{document}"/>
  <p:tag name="IGUANATEXSIZE" val="28"/>
  <p:tag name="IGUANATEXCURSOR" val="64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6.7304"/>
  <p:tag name="ORIGINALWIDTH" val="2378.70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noindent $\ket{\psi}^{ABE} = \ket{\psi}^{a_0A_0b_0B_0E}$ purifying $\gamma^{a_0b_0A_0B_0}$. &#10;&#10;&#10;\end{document}"/>
  <p:tag name="IGUANATEXSIZE" val="28"/>
  <p:tag name="IGUANATEXCURSOR" val="61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21.1473"/>
  <p:tag name="ORIGINALWIDTH" val="3688.78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 \wt \gamma^{a_0b_0E} &amp; = \tr_{A_0B_0} \left(\sum_{i,j=0}^{d_0-1} \ketbra{ij}{ij}^{a_0b_0} \otimes \bra{ij}^{a_0b_0}  \ketbra{\psi}{\psi}^{a_0A_0b_0B_0E} \ket{ij}^{a_0b_0} \right) \\    &amp; = \sum_{i,j=0}^{d_0-1} p_{ij} \ketbra{ij}{ij}^{a_0b_0} \otimes \rho_{ij}^E.\end{align*}&#10;&#10;\end{document}"/>
  <p:tag name="IGUANATEXSIZE" val="28"/>
  <p:tag name="IGUANATEXCURSOR" val="80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4.7319"/>
  <p:tag name="ORIGINALWIDTH" val="1635.54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&amp;\gamma_{a_0 b_0 A_0 B_0}\;\text{on}\;&#10;  (\mathbb C^{d_0})^{\!\otimes 2}\!\otimes(\mathbb C^{d})^{\!\otimes 2}.&#10;\end{align*}&#10;&#10;&#10;\end{document}"/>
  <p:tag name="IGUANATEXSIZE" val="28"/>
  <p:tag name="IGUANATEXCURSOR" val="64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69.7038"/>
  <p:tag name="ORIGINALWIDTH" val="1827.522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 \wt \gamma^{a_0b_0E} = \sum_{i,j=0}^{d_0-1} p_{ij} \ketbra{ij}{ij}^{a_0b_0} \otimes \rho_{ij}^E.\end{align*}&#10;&#10;\end{document}"/>
  <p:tag name="IGUANATEXSIZE" val="28"/>
  <p:tag name="IGUANATEXCURSOR" val="55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63.592"/>
  <p:tag name="ORIGINALWIDTH" val="3016.87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 \item private state:    &#10;\begin{equation*}&#10;        \wt \gamma^{a_0b_0E} = \sum_{i,j=0}^{d_0-1} p_{ij} \ketbra{ij}{ij}^{a_0b_0} \otimes \rho^E.&#10;    \end{equation*}&#10;  \item perfect private state:&#10;    \begin{equation*}&#10;        \wt \gamma^{a_0b_0E} = \sum_{i=0}^{d_0-1} \frac{1}{d_0} \ketbra{ii}{ii}^{a_0b_0} \otimes \rho^E.&#10;    \end{equation*}&#10;\end{itemize}&#10;&#10;&#10;\end{document}"/>
  <p:tag name="IGUANATEXSIZE" val="28"/>
  <p:tag name="IGUANATEXCURSOR" val="57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71.9535"/>
  <p:tag name="ORIGINALWIDTH" val="3297.338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&#10;\gamma^{a_0b_0A_0B_0} = \frac{1}{2} \sum_{k,\ell = 0}^{d_0-1} \ketbra{k}{\ell}^{a_0} \otimes \ketbra{k}{\ell}^{b_0} \otimes U_k^{A_0B_0} \sigma^{A_0B_0} (U_\ell^{A_0B_0})^{\dagger}&#10;$$&#10;&#10;&#10;\end{document}"/>
  <p:tag name="IGUANATEXSIZE" val="28"/>
  <p:tag name="IGUANATEXCURSOR" val="70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81.9647"/>
  <p:tag name="ORIGINALWIDTH" val="1641.54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Q(\mc N) &gt; \frac{\mc Q^{(1)}(\mc N^{\otimes n})}{n},\quad \forall n \ge 1&#10;\end{equation*}&#10;&#10;&#10;\end{document}"/>
  <p:tag name="IGUANATEXSIZE" val="28"/>
  <p:tag name="IGUANATEXCURSOR" val="60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.9805"/>
  <p:tag name="ORIGINALWIDTH" val="3275.59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for some mixed state $\sigma^{A_0B_0}$ and unitaries $\{U_k^{A_0B_0}\}_{0\le k \le d_0 - 1}$. &#10;&#10;&#10;&#10;\end{document}"/>
  <p:tag name="IGUANATEXSIZE" val="28"/>
  <p:tag name="IGUANATEXCURSOR" val="61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4.4807"/>
  <p:tag name="ORIGINALWIDTH" val="3122.6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q \ketbra{\psi_+}{\psi_+}^{a_0b_0} \otimes \sigma_1 + (1-q) \ketbra{\psi_-}{\psi_-}^{a_0b_0} \otimes \sigma_2,\quad \sigma_1\perp \sigma_2$$&#10;&#10;&#10;\end{document}"/>
  <p:tag name="IGUANATEXSIZE" val="28"/>
  <p:tag name="IGUANATEXCURSOR" val="66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74.7282"/>
  <p:tag name="ORIGINALWIDTH" val="2566.17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\ket{\psi_+} = \frac{1}{\sqrt{2}}(\ket{00} + \ket{11}),\ \ket{\psi_-} = \frac{1}{\sqrt{2}}(\ket{00} - \ket{11})$&#10;&#10;&#10;\end{document}"/>
  <p:tag name="IGUANATEXSIZE" val="20"/>
  <p:tag name="IGUANATEXCURSOR" val="63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0.9824"/>
  <p:tag name="ORIGINALWIDTH" val="500.937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\gamma^{a_0b_0A_0B_0}$$&#10;&#10;&#10;\end{document}"/>
  <p:tag name="IGUANATEXSIZE" val="28"/>
  <p:tag name="IGUANATEXCURSOR" val="54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6.2317"/>
  <p:tag name="ORIGINALWIDTH" val="683.164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\gamma^{a_0A_0} \propto \, \mb I_{a_0A_0}$$&#10;&#10;&#10;\end{document}"/>
  <p:tag name="IGUANATEXSIZE" val="28"/>
  <p:tag name="IGUANATEXCURSOR" val="55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0.7349"/>
  <p:tag name="ORIGINALWIDTH" val="653.168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\mc N^{a_0A_0 \to b_0B_0}$$&#10;&#10;&#10;\end{document}"/>
  <p:tag name="IGUANATEXSIZE" val="28"/>
  <p:tag name="IGUANATEXCURSOR" val="54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4.4807"/>
  <p:tag name="ORIGINALWIDTH" val="3122.6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q \ketbra{\psi_+}{\psi_+}^{a_0b_0} \otimes \sigma_1 + (1-q) \ketbra{\psi_-}{\psi_-}^{a_0b_0} \otimes \sigma_2,\quad \sigma_1\perp \sigma_2$$&#10;&#10;&#10;\end{document}"/>
  <p:tag name="IGUANATEXSIZE" val="28"/>
  <p:tag name="IGUANATEXCURSOR" val="66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98.4252"/>
  <p:tag name="ORIGINALWIDTH" val="2319.4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&#10;\begin{pmatrix}&#10;q \sigma_1 + (1-q) \sigma_2  &amp; 0 &amp; 0 &amp; q \sigma_1 - (1-q) \sigma_2 \\&#10;0 &amp; 0 &amp; 0 &amp; 0 \\&#10;0 &amp; 0 &amp; 0 &amp; 0 \\&#10;q \sigma_1 - (1-q) \sigma_2  &amp; 0 &amp; 0 &amp; q \sigma_1 + (1-q) \sigma_2&#10;\end{pmatrix}&#10;$$&#10;&#10;&#10;\end{document}"/>
  <p:tag name="IGUANATEXSIZE" val="28"/>
  <p:tag name="IGUANATEXCURSOR" val="59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5.9805"/>
  <p:tag name="ORIGINALWIDTH" val="1607.049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 q\sigma_1 - (1-q) \sigma_2 = U_0 \sigma^{A_0B_0} U_1^{\dagger}$$&#10;&#10;&#10;\end{document}"/>
  <p:tag name="IGUANATEXSIZE" val="28"/>
  <p:tag name="IGUANATEXCURSOR" val="52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20.1724"/>
  <p:tag name="ORIGINALWIDTH" val="1882.26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&#10;\begin{pmatrix}&#10;U_0 \sigma^{A_0B_0}U_0^\dagger  &amp; 0 &amp; 0 &amp; U_0 \sigma^{A_0B_0}U_1^\dagger \\&#10;0 &amp; 0 &amp; 0 &amp; 0 \\&#10;0 &amp; 0 &amp; 0 &amp; 0 \\&#10;U_0 \sigma^{A_0B_0}U_1^\dagger  &amp; 0 &amp; 0 &amp; U_1 \sigma^{A_0B_0}U_1^\dagger&#10;\end{pmatrix}&#10;$$&#10;&#10;&#10;\end{document}"/>
  <p:tag name="IGUANATEXSIZE" val="28"/>
  <p:tag name="IGUANATEXCURSOR" val="604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35.4706"/>
  <p:tag name="ORIGINALWIDTH" val="1514.06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&#10;\begin{equation*}&#10;\mc Q^{(1)}(\mc N) = \sup_{\rho_A} S(B) - S(E)&#10;\end{equation*}&#10;&#10;\end{document}"/>
  <p:tag name="IGUANATEXSIZE" val="20"/>
  <p:tag name="IGUANATEXCURSOR" val="58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72.4784"/>
  <p:tag name="ORIGINALWIDTH" val="4501.68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 \mc Q(\mc N_{q,d}^{a_0A_0 \to b_0B_0}) \le \log\left( d \|\tr_{B_0} \left( |(q \sigma_1 + (1-q)\sigma_2)^{T_{B_0}}| +  |(q \sigma_1 - (1-q)\sigma_2)^{T_{B_0}}|\right)\|_{op} \right)$$&#10;&#10;&#10;\end{document}"/>
  <p:tag name="IGUANATEXSIZE" val="25"/>
  <p:tag name="IGUANATEXCURSOR" val="53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4.4807"/>
  <p:tag name="ORIGINALWIDTH" val="3122.6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q \ketbra{\psi_+}{\psi_+}^{a_0b_0} \otimes \sigma_1 + (1-q) \ketbra{\psi_-}{\psi_-}^{a_0b_0} \otimes \sigma_2,\quad \sigma_1\perp \sigma_2$$&#10;&#10;&#10;\end{document}"/>
  <p:tag name="IGUANATEXSIZE" val="28"/>
  <p:tag name="IGUANATEXCURSOR" val="66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3.2171"/>
  <p:tag name="ORIGINALWIDTH" val="3013.123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\mc Q^{(1)}(\mc N_{q,d}^{a_0A_0 \to b_0B_0} \otimes \mc E_p^{A_0 \to A_0 \oplus \mb C}) \ge 1 - h(\frac{1+|2q-1|}{2})\,p, $$&#10;&#10;&#10;\end{document}"/>
  <p:tag name="IGUANATEXSIZE" val="25"/>
  <p:tag name="IGUANATEXCURSOR" val="633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4.4807"/>
  <p:tag name="ORIGINALWIDTH" val="2551.931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q \ketbra{\psi_+}{\psi_+}^{a_0b_0} \otimes \rho_s + (1-q) \ketbra{\psi_-}{\psi_-}^{a_0b_0} \otimes \rho_a.$$&#10;&#10;&#10;\end{document}"/>
  <p:tag name="IGUANATEXSIZE" val="28"/>
  <p:tag name="IGUANATEXCURSOR" val="62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90.7012"/>
  <p:tag name="ORIGINALWIDTH" val="5667.042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align*}&#10;    \mc W_{q,d} \begin{pmatrix}&#10;    X_{00} &amp; X_{01} \\&#10;    X_{10} &amp; X_{11}&#10;\end{pmatrix} =  \begin{pmatrix}&#10;    q \frac{X_{00}^T + \tr(X_{00}) I_d}{d+1} + (1-q)\frac{ - X_{00}^T + \tr(X_{00}) I_d}{d-1} &amp; q \frac{X_{01}^T + \tr(X_{01}) I_d}{d+1} - (1-q)\frac{ - X_{01}^T + \tr(X_{01}) I_d}{d-1}\\&#10;    q \frac{X_{10}^T + \tr(X_{10}) I_d}{d+1} - (1-q)\frac{ - X_{10}^T + \tr(X_{10}) I_d}{d-1} &amp; q \frac{X_{11}^T + \tr(X_{11}) I_d}{d+1} + (1-q)\frac{ - X_{11}^T + \tr(X_{11}) I_d}{d-1}&#10;\end{pmatrix}.&#10;\end{align*}&#10;&#10;&#10;\end{document}"/>
  <p:tag name="IGUANATEXSIZE" val="20"/>
  <p:tag name="IGUANATEXCURSOR" val="103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63.2171"/>
  <p:tag name="ORIGINALWIDTH" val="4829.396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    \log \left((d^2-1)(r_0 + |r_1|) +|r_0 + d r_1| + |r_1 + d r_0|\right) + \max\{1-2p,0\} &lt; 1 - h(\frac{1+|2q-1|}{2}) p,&#10;\end{align*}&#10;&#10;&#10;\end{document}"/>
  <p:tag name="IGUANATEXSIZE" val="23"/>
  <p:tag name="IGUANATEXCURSOR" val="519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84.2145"/>
  <p:tag name="ORIGINALWIDTH" val="2943.382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\begin{align*}&#10;    r_0 = \frac{q}{d(d+1)} + \frac{1-q}{d(d-1)},\quad r_1 = \frac{q}{d(d+1)} - \frac{1-q}{d(d-1)}.&#10;\end{align*}&#10;&#10;&#10;\end{document}"/>
  <p:tag name="IGUANATEXSIZE" val="20"/>
  <p:tag name="IGUANATEXCURSOR" val="646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9.9625"/>
  <p:tag name="ORIGINALWIDTH" val="1971.50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$$&#10;\mc W_{\frac{d+1}{2d}, d} = \frac{1}{d}\begin{pmatrix}&#10;    \tr(X_{00})\mb I_d &amp; X_{01}^T \\&#10;    X_{10}^T &amp; \tr(X_{11})\mb I_d \end{pmatrix}&#10;$$&#10;&#10;&#10;\end{document}"/>
  <p:tag name="IGUANATEXSIZE" val="25"/>
  <p:tag name="IGUANATEXCURSOR" val="551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9.2313"/>
  <p:tag name="ORIGINALWIDTH" val="2741.657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$$\mc Q^{(1)} (\mc N_n^{\otimes n}) = 0,\quad \mc Q^{(1)} (\mc N_n^{\otimes cn}) &gt; 0, \quad c &gt; 1, \forall n \ge 1$$&#10;&#10;&#10;\end{document}"/>
  <p:tag name="IGUANATEXSIZE" val="25"/>
  <p:tag name="IGUANATEXCURSOR" val="635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81.9647"/>
  <p:tag name="ORIGINALWIDTH" val="1641.54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equation*}&#10;\mc Q(\mc N) &gt; \frac{\mc Q^{(1)}(\mc N^{\otimes n})}{n},\quad \forall n \ge 1&#10;\end{equation*}&#10;&#10;&#10;\end{document}"/>
  <p:tag name="IGUANATEXSIZE" val="28"/>
  <p:tag name="IGUANATEXCURSOR" val="600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50.9186"/>
  <p:tag name="ORIGINALWIDTH" val="3160.85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Given two channels $\mc N,\mc M$,&#10;\begin{itemize}&#10;  \item Super-activation ($0+0&gt;0$): $$\mc Q(\mc N \otimes \mc M) &gt; 0,\quad \mc Q(\mc N) = \mc Q(\mc M) = 0.$$&#10;\end{itemize}&#10;&#10;&#10;\end{document}"/>
  <p:tag name="IGUANATEXSIZE" val="28"/>
  <p:tag name="IGUANATEXCURSOR" val="595"/>
  <p:tag name="TRANSPARENCY" val="True"/>
  <p:tag name="LATEXENGINEID" val="0"/>
  <p:tag name="TEMPFOLDER" val="c:\temp\"/>
  <p:tag name="LATEXFORMHEIGHT" val="315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98.9502"/>
  <p:tag name="ORIGINALWIDTH" val="3005.62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 \item Amplication ($0+1&gt;1$): $$\mc Q(\mc N \otimes \mc M) &gt; \mc Q(\mc M),\ \mc Q(\mc N) = 0.$$&#10;\end{itemize}&#10;&#10;&#10;\end{document}"/>
  <p:tag name="IGUANATEXSIZE" val="28"/>
  <p:tag name="IGUANATEXCURSOR" val="63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98.9502"/>
  <p:tag name="ORIGINALWIDTH" val="3484.06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\item Super-amplication ($1+1&gt;2$): $$\mc Q(\mc N \otimes \mc M) &gt; \mc Q(\mc N)+ \mc Q(\mc M),\quad \mc Q(\mc N), \mc Q(\mc M)&gt;0.$$&#10;\end{itemize}&#10;&#10;&#10;\end{document}"/>
  <p:tag name="IGUANATEXSIZE" val="28"/>
  <p:tag name="IGUANATEXCURSOR" val="66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650.9186"/>
  <p:tag name="ORIGINALWIDTH" val="3160.855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Given two channels $\mc N,\mc M$,&#10;\begin{itemize}&#10;  \item Super-activation ($0+0&gt;0$): $$\mc Q(\mc N \otimes \mc M) &gt; 0,\quad \mc Q(\mc N) = \mc Q(\mc M) = 0.$$&#10;\end{itemize}&#10;&#10;&#10;\end{document}"/>
  <p:tag name="IGUANATEXSIZE" val="28"/>
  <p:tag name="IGUANATEXCURSOR" val="595"/>
  <p:tag name="TRANSPARENCY" val="True"/>
  <p:tag name="LATEXENGINEID" val="0"/>
  <p:tag name="TEMPFOLDER" val="c:\temp\"/>
  <p:tag name="LATEXFORMHEIGHT" val="315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98.9502"/>
  <p:tag name="ORIGINALWIDTH" val="3005.62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 \item Amplication ($0+1&gt;1$): $$\mc Q(\mc N \otimes \mc M) &gt; \mc Q(\mc M),\ \mc Q(\mc N) = 0.$$&#10;\end{itemize}&#10;&#10;&#10;\end{document}"/>
  <p:tag name="IGUANATEXSIZE" val="28"/>
  <p:tag name="IGUANATEXCURSOR" val="632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398.9502"/>
  <p:tag name="ORIGINALWIDTH" val="3484.064"/>
  <p:tag name="LATEXADDIN" val="\documentclass{article}&#10;\pagestyle{empty}&#10;\usepackage{amsmath}&#10;\usepackage{amsfonts}&#10;\usepackage{amssymb,amsmath,latexsym, mathabx}&#10;\usepackage{xcolor,color}&#10;\usepackage{tcolorbox}&#10;\usepackage{quantikz}&#10;\usepackage{graphicx,epstopdf}&#10;\usepackage{caption}&#10;\usepackage{subcaption}&#10;\usepackage{tikz}&#10;\usepackage{circuitikz}&#10;\usepackage{physics}&#10;\usepackage{booktabs}&#10;\newcommand{\wt}{\widetilde}&#10;\newcommand{\wh}{\widehat}&#10;\newcommand{\mb}{\mathbb}&#10;\newcommand{\mc}{\mathcal}&#10;\newcommand{\adm}{\text{ad}}&#10;\begin{document}&#10;&#10;&#10;\begin{itemize}&#10;\item Super-amplication ($1+1&gt;2$): $$\mc Q(\mc N \otimes \mc M) &gt; \mc Q(\mc N)+ \mc Q(\mc M),\quad \mc Q(\mc N), \mc Q(\mc M)&gt;0.$$&#10;\end{itemize}&#10;&#10;&#10;\end{document}"/>
  <p:tag name="IGUANATEXSIZE" val="28"/>
  <p:tag name="IGUANATEXCURSOR" val="667"/>
  <p:tag name="TRANSPARENCY" val="True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d5c4643-ecf6-4629-98b7-f333fa4e5e2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370CA049B49943A53D4FA063D52A03" ma:contentTypeVersion="11" ma:contentTypeDescription="Create a new document." ma:contentTypeScope="" ma:versionID="8e16c996b4ae524726c9e07c4305f753">
  <xsd:schema xmlns:xsd="http://www.w3.org/2001/XMLSchema" xmlns:xs="http://www.w3.org/2001/XMLSchema" xmlns:p="http://schemas.microsoft.com/office/2006/metadata/properties" xmlns:ns3="fd5c4643-ecf6-4629-98b7-f333fa4e5e27" targetNamespace="http://schemas.microsoft.com/office/2006/metadata/properties" ma:root="true" ma:fieldsID="c681e124d1983809af60c76ba7cb0896" ns3:_="">
    <xsd:import namespace="fd5c4643-ecf6-4629-98b7-f333fa4e5e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5c4643-ecf6-4629-98b7-f333fa4e5e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FB1EF4-84DD-48D0-A0AF-94F5435370FA}">
  <ds:schemaRefs>
    <ds:schemaRef ds:uri="http://schemas.openxmlformats.org/package/2006/metadata/core-properties"/>
    <ds:schemaRef ds:uri="fd5c4643-ecf6-4629-98b7-f333fa4e5e27"/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139E2CE-387F-467C-A804-BF354E8A16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D35D79-53CD-45E1-8CA4-9F01C643E0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5c4643-ecf6-4629-98b7-f333fa4e5e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9ee03e0-b78c-4998-8bf4-79b266b85105}" enabled="1" method="Standard" siteId="{723a5a87-f39a-4a22-9247-3fc240c0139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1087</TotalTime>
  <Words>600</Words>
  <Application>Microsoft Office PowerPoint</Application>
  <PresentationFormat>Widescreen</PresentationFormat>
  <Paragraphs>90</Paragraphs>
  <Slides>17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Cambria Math</vt:lpstr>
      <vt:lpstr>Office Theme</vt:lpstr>
      <vt:lpstr>Acrobat Document</vt:lpstr>
      <vt:lpstr>Quantum capacity amplification via Privacy</vt:lpstr>
      <vt:lpstr>Quantum capacity </vt:lpstr>
      <vt:lpstr>Today’s task:  Quantum capacity amplication</vt:lpstr>
      <vt:lpstr>Today’s task:  Quantum capacity amplication</vt:lpstr>
      <vt:lpstr>Today’s task:  Quantum capacity amplication</vt:lpstr>
      <vt:lpstr>Private states</vt:lpstr>
      <vt:lpstr>Private states</vt:lpstr>
      <vt:lpstr>Private states</vt:lpstr>
      <vt:lpstr>Perfect private state</vt:lpstr>
      <vt:lpstr>(Perfect) Private channel</vt:lpstr>
      <vt:lpstr>Main result: quantum capacity amplification for private channels</vt:lpstr>
      <vt:lpstr>Main result: quantum capacity amplification for private channels</vt:lpstr>
      <vt:lpstr>An example: Werner state</vt:lpstr>
      <vt:lpstr>PowerPoint Presentation</vt:lpstr>
      <vt:lpstr>Special case: </vt:lpstr>
      <vt:lpstr> Is quantum capacity really uncomputable?</vt:lpstr>
      <vt:lpstr>Thanks for listening!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Peixue Wu</dc:creator>
  <cp:lastModifiedBy>Peixue Wu</cp:lastModifiedBy>
  <cp:revision>7</cp:revision>
  <dcterms:created xsi:type="dcterms:W3CDTF">2025-06-21T15:21:46Z</dcterms:created>
  <dcterms:modified xsi:type="dcterms:W3CDTF">2026-06-27T00:45:14Z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0x010100E4370CA049B49943A53D4FA063D52A03</vt:lpwstr>
  </property>
</Properties>
</file>