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3" r:id="rId13"/>
    <p:sldId id="265" r:id="rId14"/>
    <p:sldId id="266" r:id="rId15"/>
    <p:sldId id="267" r:id="rId16"/>
    <p:sldId id="268" r:id="rId17"/>
    <p:sldId id="269" r:id="rId18"/>
    <p:sldId id="274" r:id="rId19"/>
    <p:sldId id="270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10FB8A-8145-4735-92ED-561FD3B3F89D}" v="996" dt="2025-06-23T06:30:45.4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62E64-F042-4EF6-9631-A7655F70454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79E6B-14B0-458F-BC6E-9CCBA2A2B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9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79E6B-14B0-458F-BC6E-9CCBA2A2B92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20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113A3-0B73-B94A-F54B-1FD5D0713F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BFB678-D125-1EB9-80B7-C95EEAED3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9DF96-E595-0D4D-BE22-B6939F40D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16D77-3701-5937-069C-1448976BC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F1A89-10D3-03C9-58E5-30AD78D73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94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0D801-A366-8052-2DDC-24350F492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2B4A7-9948-038F-67F1-885C1D361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B445B-8747-246F-6FA8-A671114DC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B60B1-A41C-CF65-6B6F-14107B7AE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77A88-397E-2A31-55FE-EDD452A0E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2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37AC06-235A-A5D8-BEC7-FEACF0C05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FE0170-5916-2386-70E5-B5D2B4086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17096-FF13-E7BF-A64A-AC0412CCD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1669B-BBFF-761B-8D03-6A6EEB04F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57F53-BB1D-E22F-1A90-CFB27FD23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45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C560A-237A-CF0D-A78E-8B81BA78C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BD206-5DD2-FF4E-D053-3F8C82BE8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3520F-B5AA-5E99-5F75-2B9BDD088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14F5C-4407-F960-AB3C-F22825FF8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853C1-A7DC-3C03-D1B8-AB1F5C434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74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837A6-6BC0-4E4F-7814-D1643A56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FCEF4-EC2B-0110-0809-DEA480055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82F51-94BB-F219-0055-239209F81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63DE86-9BB4-DF71-9822-949FE9B00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66484-4704-6051-ED9D-B3375F19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81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C11A0-11DE-D248-D431-D8E718BC1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8F93C-3405-18DF-E9E4-569345CB24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4273B-C0D0-3A50-4593-CE3D51517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2E7BB-D939-72C4-162A-97971A300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A68677-D1C0-DB80-A54E-8D4990AAA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A66348-A69D-99F0-362D-DC7AC3D0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486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A20D0-DD40-08A7-80B5-2DBF20164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CF590-9F74-D266-945C-BDCBC0662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6FA867-3B92-74EA-D47F-9C83E13EB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EABA6-A633-FD54-80AB-C6DC46B96A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E14A54-7DA9-9716-876C-8199D0B0FA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4B411B-D521-22C6-0573-4EA0D06F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155DF8-103C-F1B8-70AE-7869F647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48404C-54F9-5748-0E71-AAA07243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50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76C63-5B0A-F5FC-060E-C4B4CFB18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0244A9-5FE2-75F8-1805-110B2586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8D03E8-595E-396D-E96B-5FE01B08D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A11F9F-B7AD-02D5-238C-274D7D3E5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70F191-3309-4E72-8867-4973D3BB3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88CF80-219F-1D7A-A37B-363D3E36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274BB5-570C-4EA0-0631-DA771337D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16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25860-887F-BE61-4C05-A686C49FD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F7538-94C0-3220-A4BE-4FF2349BF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67BD8F-88E3-817B-0DF5-9FF5FBF35F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726AB-DF55-FD5A-1CDE-AED706F0A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78862F-DAA3-33FD-D604-D3D612DA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F3FC6-D6B2-B5B2-25B2-B2E744AA8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32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E0435-6856-D5FE-EB14-1F42562F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85884F-D5DF-2906-C96D-4513264C10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5946D-D609-EBC3-E004-4C630C4D67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F85256-0FB2-B56F-0AA2-C2458D4D7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9EC09-7FFE-0DB6-1A37-A22F6943C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6B39E-72B0-C45D-7319-76660529B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5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D07590-8746-B783-FCD4-F8994D48B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17318-13EF-6AC3-13A5-05D8AB1B1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63146-42EE-76F3-B546-DB009E753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0CB53F-C498-4925-9DEB-464E99A32CB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577B8-63AD-7991-7651-D9D4A139E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67E7C-2783-0327-6C82-DB17E7933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BC8858-34DE-4AEB-A898-76C0F0491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51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19.xml"/><Relationship Id="rId7" Type="http://schemas.openxmlformats.org/officeDocument/2006/relationships/image" Target="../media/image25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5.xml"/><Relationship Id="rId7" Type="http://schemas.openxmlformats.org/officeDocument/2006/relationships/image" Target="../media/image10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5C39-C804-0E68-7C23-DCCAB5A5B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62" y="172666"/>
            <a:ext cx="12134676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Additivity of quantum capacities in simple non-degradable quantum channels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1B0985A-1489-C94A-6242-BEBED39C926E}"/>
              </a:ext>
            </a:extLst>
          </p:cNvPr>
          <p:cNvSpPr txBox="1">
            <a:spLocks/>
          </p:cNvSpPr>
          <p:nvPr/>
        </p:nvSpPr>
        <p:spPr>
          <a:xfrm>
            <a:off x="1356851" y="291378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Peixue Wu</a:t>
            </a:r>
          </a:p>
          <a:p>
            <a:r>
              <a:rPr lang="en-US"/>
              <a:t>Institute for Quantum Computing, University of Waterloo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A8F89-7461-1B0D-EF79-4AD1E830F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97" y="4255747"/>
            <a:ext cx="2659913" cy="1989024"/>
          </a:xfrm>
          <a:prstGeom prst="rect">
            <a:avLst/>
          </a:prstGeom>
        </p:spPr>
      </p:pic>
      <p:pic>
        <p:nvPicPr>
          <p:cNvPr id="8" name="Picture 7" descr="A blue and white logo&#10;&#10;AI-generated content may be incorrect.">
            <a:extLst>
              <a:ext uri="{FF2B5EF4-FFF2-40B4-BE49-F238E27FC236}">
                <a16:creationId xmlns:a16="http://schemas.microsoft.com/office/drawing/2014/main" id="{DE1D3CF8-2B3C-DB4D-E5A3-4687739DE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245" y="3932220"/>
            <a:ext cx="5121647" cy="23125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E51EBE-1480-3AF7-77BD-B4B716D895BB}"/>
              </a:ext>
            </a:extLst>
          </p:cNvPr>
          <p:cNvSpPr txBox="1"/>
          <p:nvPr/>
        </p:nvSpPr>
        <p:spPr>
          <a:xfrm>
            <a:off x="8859699" y="4650094"/>
            <a:ext cx="3323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Joint work with Graeme Smith</a:t>
            </a:r>
          </a:p>
          <a:p>
            <a:r>
              <a:rPr lang="en-US" dirty="0"/>
              <a:t>arXiv:2409.03927</a:t>
            </a:r>
          </a:p>
          <a:p>
            <a:r>
              <a:rPr lang="en-US" dirty="0"/>
              <a:t>To appear in IEEE Transaction in Information Theory</a:t>
            </a:r>
          </a:p>
        </p:txBody>
      </p:sp>
    </p:spTree>
    <p:extLst>
      <p:ext uri="{BB962C8B-B14F-4D97-AF65-F5344CB8AC3E}">
        <p14:creationId xmlns:p14="http://schemas.microsoft.com/office/powerpoint/2010/main" val="3725313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57514-4141-E662-9574-68AAB18EC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17" y="337225"/>
            <a:ext cx="10515600" cy="1325563"/>
          </a:xfrm>
        </p:spPr>
        <p:txBody>
          <a:bodyPr/>
          <a:lstStyle/>
          <a:p>
            <a:r>
              <a:rPr lang="en-US" dirty="0"/>
              <a:t>“Trivial” class of non-degradable channel with additivity property.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E88A8-7DE0-F436-6B68-1DE5D37BB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17" y="1699911"/>
            <a:ext cx="11299809" cy="1068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channel inherits the additivity property from another channel: suppose</a:t>
            </a:r>
          </a:p>
        </p:txBody>
      </p:sp>
      <p:pic>
        <p:nvPicPr>
          <p:cNvPr id="9" name="Picture 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    &#10;\item $\mc N$ can be simulated by $\widehat{\mc N}$, i.e., there exist quantum channels $\mc E$ and $\mc D$ such that\begin{equation}&#10; \mc D \circ \widehat{\mc N} \circ \mc E = \mc N.\end{equation}    &#10;\item $\mc Q^{(1)}(\widehat{\mc N})\le \mc Q^{(1)}(\mc N)$.\end{itemize}&#10;&#10;&#10;\end{document}" title="IguanaTex Bitmap Display">
            <a:extLst>
              <a:ext uri="{FF2B5EF4-FFF2-40B4-BE49-F238E27FC236}">
                <a16:creationId xmlns:a16="http://schemas.microsoft.com/office/drawing/2014/main" id="{7638193D-BACA-79AC-DDC5-4A565661244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38" y="2234002"/>
            <a:ext cx="10407618" cy="18895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2BBD70-B70C-7BBD-FE86-E766DA95A12B}"/>
              </a:ext>
            </a:extLst>
          </p:cNvPr>
          <p:cNvSpPr txBox="1"/>
          <p:nvPr/>
        </p:nvSpPr>
        <p:spPr>
          <a:xfrm flipH="1">
            <a:off x="580017" y="4254675"/>
            <a:ext cx="7593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Then</a:t>
            </a:r>
          </a:p>
        </p:txBody>
      </p:sp>
      <p:pic>
        <p:nvPicPr>
          <p:cNvPr id="15" name="Picture 1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itemize}    \item If $\mc Q(\widehat{\mc N}) = \mc Q^{(1)}(\widehat{\mc N})$, then $\mc Q(\mc N) = \mc Q^{(1)}(\mc N)$.    \item If $\mc Q^{(1)}(\widehat{\mc N} \otimes \mc M) = \mc Q^{(1)}(\widehat{\mc N}) + \mc Q^{(1)}(\mc M)$ for some other channel $\mc M$, then     \begin{equation*}        \mc Q^{(1)}(\mc N \otimes \mc M) = \mc Q^{(1)}(\mc N) + \mc Q^{(1)}(\mc M).    \end{equation*}\end{itemize}&#10;&#10;&#10;\end{document}" title="IguanaTex Bitmap Display">
            <a:extLst>
              <a:ext uri="{FF2B5EF4-FFF2-40B4-BE49-F238E27FC236}">
                <a16:creationId xmlns:a16="http://schemas.microsoft.com/office/drawing/2014/main" id="{A5A071BF-B8DC-F302-4CD7-6091CED8DD7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38" y="4909044"/>
            <a:ext cx="10253333" cy="176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5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A9D5B-167F-C291-16F4-6492802C3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04" y="80514"/>
            <a:ext cx="10515600" cy="1325563"/>
          </a:xfrm>
        </p:spPr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CCCDD-3E8B-3493-4233-69A805965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1075"/>
            <a:ext cx="10515600" cy="1520003"/>
          </a:xfrm>
        </p:spPr>
        <p:txBody>
          <a:bodyPr>
            <a:normAutofit/>
          </a:bodyPr>
          <a:lstStyle/>
          <a:p>
            <a:r>
              <a:rPr lang="en-US" dirty="0"/>
              <a:t>Direct sum of degradable and anti-degradable channels.</a:t>
            </a:r>
          </a:p>
          <a:p>
            <a:r>
              <a:rPr lang="en-US" dirty="0"/>
              <a:t>Multi-level amplitude damping.</a:t>
            </a:r>
          </a:p>
          <a:p>
            <a:r>
              <a:rPr lang="en-US" dirty="0"/>
              <a:t>Dephasing like channels.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801866-4053-BAD3-4A04-26FAD8D5C42D}"/>
              </a:ext>
            </a:extLst>
          </p:cNvPr>
          <p:cNvSpPr txBox="1"/>
          <p:nvPr/>
        </p:nvSpPr>
        <p:spPr>
          <a:xfrm>
            <a:off x="838200" y="5657671"/>
            <a:ext cx="10984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Gao, Li, Marius Junge, and Nicholas </a:t>
            </a:r>
            <a:r>
              <a:rPr lang="en-US" dirty="0" err="1"/>
              <a:t>LaRacuente</a:t>
            </a:r>
            <a:r>
              <a:rPr lang="en-US" dirty="0"/>
              <a:t>. "Capacity estimates via comparison with TRO channels." </a:t>
            </a:r>
            <a:r>
              <a:rPr lang="en-US" i="1" dirty="0"/>
              <a:t>Communications in Mathematical Physics</a:t>
            </a:r>
            <a:r>
              <a:rPr lang="en-US" dirty="0"/>
              <a:t> 364 (2018): 83-121.</a:t>
            </a:r>
          </a:p>
          <a:p>
            <a:r>
              <a:rPr lang="en-US" dirty="0"/>
              <a:t>Chessa, Stefano, and Vittorio Giovannetti. "Quantum capacity analysis of multi-level amplitude damping channels." </a:t>
            </a:r>
            <a:r>
              <a:rPr lang="en-US" i="1" dirty="0"/>
              <a:t>Communications Physics</a:t>
            </a:r>
            <a:r>
              <a:rPr lang="en-US" dirty="0"/>
              <a:t> 4.1 (2021): 22.</a:t>
            </a:r>
          </a:p>
        </p:txBody>
      </p:sp>
      <p:pic>
        <p:nvPicPr>
          <p:cNvPr id="8" name="Picture 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&#10;\Phi_{\alpha}\begin{pmatrix}&#10;            a_{00} &amp; a_{01} &amp; a_{02} &amp; a_{03} \\&#10;            a_{10} &amp; a_{11} &amp; a_{12} &amp; a_{13} \\&#10;            a_{20} &amp; a_{21} &amp; a_{22} &amp; a_{23} \\&#10;            a_{30} &amp; a_{31} &amp; a_{32} &amp; a_{33} &#10;        \end{pmatrix}  = \begin{pmatrix}&#10;            a_{00} + a_{11} &amp; \alpha a_{02} &amp; \alpha a_{13} \\&#10;            \alpha a_{20} &amp; a_{22} &amp; 0 \\&#10;            \alpha a_{31} &amp; 0 &amp; a_{33} &#10;        \end{pmatrix},\quad |\alpha| \le 1&#10;$$&#10;&#10;\end{document}" title="IguanaTex Bitmap Display">
            <a:extLst>
              <a:ext uri="{FF2B5EF4-FFF2-40B4-BE49-F238E27FC236}">
                <a16:creationId xmlns:a16="http://schemas.microsoft.com/office/drawing/2014/main" id="{4CD261C5-6BBA-F854-AB24-8999711A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86923"/>
            <a:ext cx="7314285" cy="1216000"/>
          </a:xfrm>
          <a:prstGeom prst="rect">
            <a:avLst/>
          </a:prstGeom>
        </p:spPr>
      </p:pic>
      <p:pic>
        <p:nvPicPr>
          <p:cNvPr id="16" name="Picture 1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   &amp; \mc A_{\gamma_0,\gamma_1}\begin{pmatrix}&#10;            a_{00} &amp; a_{01} &amp; a_{02} \\&#10;            a_{10} &amp; a_{11} &amp; a_{12} \\&#10;            a_{20} &amp; a_{21} &amp; a_{22} &#10;        \end{pmatrix}  = \begin{pmatrix}&#10;            a_{00}+\gamma_0 a_{22} &amp; a_{01} &amp; \sqrt{\gamma_2}a_{02} \\&#10;            a_{10} &amp; a_{11}+ \gamma_1 a_{22} &amp; \sqrt{\gamma_2} a_{12} \\&#10;            \sqrt{\gamma_2}a_{20} &amp; \sqrt{\gamma_2}a_{21} &amp; \gamma_2 a_{22} &#10;        \end{pmatrix},\\ &amp; \gamma_2:= 1-\gamma_0 - \gamma_1,\ 0\le \gamma_0,\gamma_1 \le \gamma_0+\gamma_1 \le 1&#10;\end{align*}&#10;&#10;&#10;\end{document}" title="IguanaTex Bitmap Display">
            <a:extLst>
              <a:ext uri="{FF2B5EF4-FFF2-40B4-BE49-F238E27FC236}">
                <a16:creationId xmlns:a16="http://schemas.microsoft.com/office/drawing/2014/main" id="{E8083533-3D1F-0226-CCD0-905D145C004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61" y="2832850"/>
            <a:ext cx="7297524" cy="128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0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26AE6-295B-61C2-A1DF-AC146B947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49" y="0"/>
            <a:ext cx="11823551" cy="1325563"/>
          </a:xfrm>
        </p:spPr>
        <p:txBody>
          <a:bodyPr>
            <a:normAutofit/>
          </a:bodyPr>
          <a:lstStyle/>
          <a:p>
            <a:r>
              <a:rPr lang="en-US" sz="3200" dirty="0"/>
              <a:t>“Non-trivial” class of non-degradable channels with additivity property</a:t>
            </a:r>
          </a:p>
        </p:txBody>
      </p:sp>
      <p:pic>
        <p:nvPicPr>
          <p:cNvPr id="5" name="Content Placeholder 4" descr="A diagram of a diagram&#10;&#10;AI-generated content may be incorrect.">
            <a:extLst>
              <a:ext uri="{FF2B5EF4-FFF2-40B4-BE49-F238E27FC236}">
                <a16:creationId xmlns:a16="http://schemas.microsoft.com/office/drawing/2014/main" id="{2C485083-FE06-FD6F-006C-7B5E29F89D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44" y="2030021"/>
            <a:ext cx="10515600" cy="417921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140DD5-A94B-E86C-102B-3D4F3536F343}"/>
              </a:ext>
            </a:extLst>
          </p:cNvPr>
          <p:cNvSpPr txBox="1"/>
          <p:nvPr/>
        </p:nvSpPr>
        <p:spPr>
          <a:xfrm>
            <a:off x="453614" y="1317178"/>
            <a:ext cx="10746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Class 1: Weaker notions of degradability implies additivity:</a:t>
            </a:r>
          </a:p>
        </p:txBody>
      </p:sp>
    </p:spTree>
    <p:extLst>
      <p:ext uri="{BB962C8B-B14F-4D97-AF65-F5344CB8AC3E}">
        <p14:creationId xmlns:p14="http://schemas.microsoft.com/office/powerpoint/2010/main" val="2832043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4CEBF-7C66-FB38-BEB2-44D159D74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example: Flagged mixtures of degradable  and anti-degradable channels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74A2-9787-5EAF-2B1E-17C5A881A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6548" y="5913966"/>
            <a:ext cx="6175786" cy="6068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Rigorous proof is still missing. </a:t>
            </a:r>
          </a:p>
        </p:txBody>
      </p:sp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For certain $p$ large enough but small than 1,  \(\Psi_{p,\mathcal{N},\mathcal{M}}\) can be \emph{completely informationally degradable},   \emph{completely less noisy}, etc.,   even though it is \emph{not} degradable for any $p&lt;1$.&#10;&#10;&#10;&#10;\end{document}" title="IguanaTex Bitmap Display">
            <a:extLst>
              <a:ext uri="{FF2B5EF4-FFF2-40B4-BE49-F238E27FC236}">
                <a16:creationId xmlns:a16="http://schemas.microsoft.com/office/drawing/2014/main" id="{AD355FD5-0DAB-8C17-0751-1E4B6C5D52C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10" y="4799106"/>
            <a:ext cx="8729904" cy="833524"/>
          </a:xfrm>
          <a:prstGeom prst="rect">
            <a:avLst/>
          </a:prstGeom>
        </p:spPr>
      </p:pic>
      <p:pic>
        <p:nvPicPr>
          <p:cNvPr id="11" name="Picture 1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Psi_{p,\mathcal{N},\mathcal{M}}   := p\, \ketbra{0}{0} \otimes \mathcal{N}      + (1-p)\,\ketbra{1}{1}\otimes \mathcal{M}^c,$$&#10;&#10;where\begin{itemize}  \item $\mathcal{N}$ = degradable channel,  \item $\mathcal{M}$ = degradable $\implies \mathcal{M}^c$ = anti-degradable.\end{itemize} &#10;&#10;&#10;\end{document}" title="IguanaTex Bitmap Display">
            <a:extLst>
              <a:ext uri="{FF2B5EF4-FFF2-40B4-BE49-F238E27FC236}">
                <a16:creationId xmlns:a16="http://schemas.microsoft.com/office/drawing/2014/main" id="{C7E9A408-F326-6D81-1A25-0C67C10AA5E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475" y="1978951"/>
            <a:ext cx="9117867" cy="240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BD077D6-634D-E990-78AB-0C5379AC0273}"/>
              </a:ext>
            </a:extLst>
          </p:cNvPr>
          <p:cNvSpPr txBox="1">
            <a:spLocks/>
          </p:cNvSpPr>
          <p:nvPr/>
        </p:nvSpPr>
        <p:spPr>
          <a:xfrm>
            <a:off x="368449" y="96819"/>
            <a:ext cx="118235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“Non-trivial” class of non-degradable channels with additivity property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D27699-6EC1-1736-ED03-17350B349426}"/>
              </a:ext>
            </a:extLst>
          </p:cNvPr>
          <p:cNvSpPr txBox="1"/>
          <p:nvPr/>
        </p:nvSpPr>
        <p:spPr>
          <a:xfrm>
            <a:off x="486436" y="1824303"/>
            <a:ext cx="107468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Class 2: PPT-like channels (privacy induced channels, Platypus channels) have weak additivity but strong additivity fails.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FA70D77-4A69-06B1-10DE-EF48BF1F8698}"/>
              </a:ext>
            </a:extLst>
          </p:cNvPr>
          <p:cNvSpPr/>
          <p:nvPr/>
        </p:nvSpPr>
        <p:spPr>
          <a:xfrm>
            <a:off x="973247" y="3835142"/>
            <a:ext cx="9773265" cy="112031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Entropy minimization problem in n </a:t>
            </a:r>
            <a:r>
              <a:rPr lang="en-US" sz="3200" dirty="0" err="1"/>
              <a:t>qudit</a:t>
            </a:r>
            <a:r>
              <a:rPr lang="en-US" sz="3200" dirty="0"/>
              <a:t> systems!</a:t>
            </a:r>
          </a:p>
        </p:txBody>
      </p:sp>
    </p:spTree>
    <p:extLst>
      <p:ext uri="{BB962C8B-B14F-4D97-AF65-F5344CB8AC3E}">
        <p14:creationId xmlns:p14="http://schemas.microsoft.com/office/powerpoint/2010/main" val="308879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13A9F-270F-DD41-0E7A-837EDA925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E099B0E-83DA-CF4D-6388-CFD1E1858D11}"/>
              </a:ext>
            </a:extLst>
          </p:cNvPr>
          <p:cNvSpPr txBox="1"/>
          <p:nvPr/>
        </p:nvSpPr>
        <p:spPr>
          <a:xfrm>
            <a:off x="748369" y="421239"/>
            <a:ext cx="9044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Entropy minimization problem in n </a:t>
            </a:r>
            <a:r>
              <a:rPr lang="en-US" sz="3200" dirty="0" err="1"/>
              <a:t>qudit</a:t>
            </a:r>
            <a:r>
              <a:rPr lang="en-US" sz="3200" dirty="0"/>
              <a:t> systems.</a:t>
            </a:r>
          </a:p>
        </p:txBody>
      </p:sp>
      <p:pic>
        <p:nvPicPr>
          <p:cNvPr id="12" name="Picture 1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 Let $\{x_M\}$ be a fixed probability measure, where $M \subseteq \{1,\dots,n\}$. The goal is to minimze the von Neuman entropy of $\kappa = \sum_{M} x_M\omega_{M} \otimes \sigma^{\otimes M^c}$, where $\omega_M$ are unknown states and $\sigma$ is a fixed qudit state. &#10;&#10;&#10;\end{document}" title="IguanaTex Bitmap Display">
            <a:extLst>
              <a:ext uri="{FF2B5EF4-FFF2-40B4-BE49-F238E27FC236}">
                <a16:creationId xmlns:a16="http://schemas.microsoft.com/office/drawing/2014/main" id="{4F0A041C-734A-249C-8FCE-41FCA972792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75" y="1438230"/>
            <a:ext cx="10893336" cy="1059048"/>
          </a:xfrm>
          <a:prstGeom prst="rect">
            <a:avLst/>
          </a:prstGeom>
        </p:spPr>
      </p:pic>
      <p:pic>
        <p:nvPicPr>
          <p:cNvPr id="10" name="Picture 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&amp; \min \{ S(\kappa): \kappa =  \sum_{M \subseteq \{1,2,\cdots, n\}} x_M \; \omega_{M} \otimes \sigma^{\otimes M^c},\quad  \omega_{M}  \geq 0, \quad \mathrm{Tr}(\omega_{M})= 1) \} \\&#10;&amp; =  S\left( \sum_{M} x_M \ketbra{e_{k_0}}{e_{k_0}}^{\otimes M} \otimes \sigma^{\otimes M^c}\right).&#10;\end{align*}&#10;&#10;&#10;\end{document}" title="IguanaTex Bitmap Display">
            <a:extLst>
              <a:ext uri="{FF2B5EF4-FFF2-40B4-BE49-F238E27FC236}">
                <a16:creationId xmlns:a16="http://schemas.microsoft.com/office/drawing/2014/main" id="{3C6CE861-2345-9D8D-D11A-5DA49149F25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32" y="3556723"/>
            <a:ext cx="9828574" cy="18438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AC4312-ED9E-170C-0A56-EC44B043306B}"/>
              </a:ext>
            </a:extLst>
          </p:cNvPr>
          <p:cNvSpPr txBox="1"/>
          <p:nvPr/>
        </p:nvSpPr>
        <p:spPr>
          <a:xfrm>
            <a:off x="817332" y="2747484"/>
            <a:ext cx="10186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Spin alignment conjecture: </a:t>
            </a:r>
          </a:p>
        </p:txBody>
      </p:sp>
      <p:pic>
        <p:nvPicPr>
          <p:cNvPr id="15" name="Picture 1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Here $\ket{e_{k_0}}$ is the eigenvector corresponding to the maximal eigenvalue of $\sigma$.&#10;&#10;&#10;\end{document}" title="IguanaTex Bitmap Display">
            <a:extLst>
              <a:ext uri="{FF2B5EF4-FFF2-40B4-BE49-F238E27FC236}">
                <a16:creationId xmlns:a16="http://schemas.microsoft.com/office/drawing/2014/main" id="{250AFDFD-7B41-E602-8F1C-097A9060665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32" y="5670288"/>
            <a:ext cx="10367619" cy="32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C3F8B17-966B-EC3B-16CC-9D08F275141A}"/>
              </a:ext>
            </a:extLst>
          </p:cNvPr>
          <p:cNvSpPr txBox="1"/>
          <p:nvPr/>
        </p:nvSpPr>
        <p:spPr>
          <a:xfrm>
            <a:off x="817331" y="6182103"/>
            <a:ext cx="10448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Alhejji</a:t>
            </a:r>
            <a:r>
              <a:rPr lang="en-US" dirty="0"/>
              <a:t>, Mohammad A., and Emanuel Knill. "Towards a resolution of the spin alignment problem." </a:t>
            </a:r>
            <a:r>
              <a:rPr lang="en-US" i="1" dirty="0"/>
              <a:t>Communications in Mathematical Physics</a:t>
            </a:r>
            <a:r>
              <a:rPr lang="en-US" dirty="0"/>
              <a:t> 405.5 (2024): 119.</a:t>
            </a:r>
          </a:p>
        </p:txBody>
      </p:sp>
    </p:spTree>
    <p:extLst>
      <p:ext uri="{BB962C8B-B14F-4D97-AF65-F5344CB8AC3E}">
        <p14:creationId xmlns:p14="http://schemas.microsoft.com/office/powerpoint/2010/main" val="22799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9BD26-FAA6-B10E-A345-BC0BA0ECA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CD067-6B44-0660-75D6-7646C7025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Weaker degradability notions help show additivity of coherent information. </a:t>
            </a:r>
          </a:p>
          <a:p>
            <a:r>
              <a:rPr lang="en-US" dirty="0"/>
              <a:t>Flagged and direct sum constructions yield channels without any degradability but additivity of coherent information may preserve.</a:t>
            </a:r>
          </a:p>
          <a:p>
            <a:r>
              <a:rPr lang="en-US" dirty="0"/>
              <a:t>Non-trivial classes of channels with additivity property need new ideas. Even partial progress is exciting.</a:t>
            </a:r>
          </a:p>
        </p:txBody>
      </p:sp>
    </p:spTree>
    <p:extLst>
      <p:ext uri="{BB962C8B-B14F-4D97-AF65-F5344CB8AC3E}">
        <p14:creationId xmlns:p14="http://schemas.microsoft.com/office/powerpoint/2010/main" val="364105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CAD5A-C2C3-39F9-11FD-264F04C68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5489" y="1677558"/>
            <a:ext cx="5702449" cy="1325563"/>
          </a:xfrm>
        </p:spPr>
        <p:txBody>
          <a:bodyPr>
            <a:normAutofit/>
          </a:bodyPr>
          <a:lstStyle/>
          <a:p>
            <a:r>
              <a:rPr lang="en-US" dirty="0"/>
              <a:t>Thank you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282589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BB4BC7-21E7-D616-EBB5-C948E24E2A4E}"/>
              </a:ext>
            </a:extLst>
          </p:cNvPr>
          <p:cNvSpPr txBox="1">
            <a:spLocks/>
          </p:cNvSpPr>
          <p:nvPr/>
        </p:nvSpPr>
        <p:spPr>
          <a:xfrm>
            <a:off x="612648" y="365125"/>
            <a:ext cx="6986015" cy="17764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dirty="0"/>
              <a:t>Quantum communication</a:t>
            </a:r>
          </a:p>
        </p:txBody>
      </p:sp>
      <p:pic>
        <p:nvPicPr>
          <p:cNvPr id="10" name="Picture 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         \item An encoding $\mc E: \mb B((\mb C^2)^{\otimes m}) \to \mb B(A^{\otimes n})$;&#10;          \item A decoding $\mc D: \mb B(B^{\otimes n}) \to \mb B((\mb C^2)^{\otimes m})$;&#10;    \item $\| id_2^{\otimes m} - \mc D \circ \mc N^{\otimes n} \circ \mc E \|_{\diamond} \leq \varepsilon $.&#10;        \end{itemize}&#10;&#10;\end{document}" title="IguanaTex Bitmap Display">
            <a:extLst>
              <a:ext uri="{FF2B5EF4-FFF2-40B4-BE49-F238E27FC236}">
                <a16:creationId xmlns:a16="http://schemas.microsoft.com/office/drawing/2014/main" id="{8976B235-3243-2246-829E-1D54738EEC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48" y="3610512"/>
            <a:ext cx="6412800" cy="1804800"/>
          </a:xfrm>
          <a:prstGeom prst="rect">
            <a:avLst/>
          </a:prstGeom>
        </p:spPr>
      </p:pic>
      <p:sp>
        <p:nvSpPr>
          <p:cNvPr id="42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7285AC-725B-FF70-293E-0EB0D6F57FF9}"/>
                  </a:ext>
                </a:extLst>
              </p:cNvPr>
              <p:cNvSpPr txBox="1"/>
              <p:nvPr/>
            </p:nvSpPr>
            <p:spPr>
              <a:xfrm>
                <a:off x="259324" y="2506734"/>
                <a:ext cx="7403592" cy="8856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2200" dirty="0"/>
                  <a:t>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2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2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</m:d>
                  </m:oMath>
                </a14:m>
                <a:r>
                  <a:rPr lang="en-US" sz="2200" dirty="0"/>
                  <a:t>-</a:t>
                </a:r>
                <a:r>
                  <a:rPr lang="en-US" sz="2200" dirty="0">
                    <a:solidFill>
                      <a:srgbClr val="FF0000"/>
                    </a:solidFill>
                  </a:rPr>
                  <a:t>coding scheme </a:t>
                </a:r>
                <a:r>
                  <a:rPr lang="en-US" sz="2200" dirty="0"/>
                  <a:t>for quantum communication over a quantum channel from Alice to Bob consists of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7285AC-725B-FF70-293E-0EB0D6F57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24" y="2506734"/>
                <a:ext cx="7403592" cy="885690"/>
              </a:xfrm>
              <a:prstGeom prst="rect">
                <a:avLst/>
              </a:prstGeom>
              <a:blipFill>
                <a:blip r:embed="rId4"/>
                <a:stretch>
                  <a:fillRect l="-1071" t="-82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diagram of a reference system&#10;&#10;AI-generated content may be incorrect.">
            <a:extLst>
              <a:ext uri="{FF2B5EF4-FFF2-40B4-BE49-F238E27FC236}">
                <a16:creationId xmlns:a16="http://schemas.microsoft.com/office/drawing/2014/main" id="{648BB739-7CC4-09BA-EAF2-7A3CCD1DEB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836" y="3064511"/>
            <a:ext cx="4269761" cy="3575925"/>
          </a:xfrm>
          <a:prstGeom prst="rect">
            <a:avLst/>
          </a:prstGeom>
        </p:spPr>
      </p:pic>
      <p:pic>
        <p:nvPicPr>
          <p:cNvPr id="17" name="Picture 16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0DBC27F3-DC4F-F642-13AD-7DA535F9C4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591" y="167659"/>
            <a:ext cx="4763179" cy="267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4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F0678-15FA-9B3D-275C-B0749DE37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729" y="0"/>
            <a:ext cx="10515600" cy="1325563"/>
          </a:xfrm>
        </p:spPr>
        <p:txBody>
          <a:bodyPr/>
          <a:lstStyle/>
          <a:p>
            <a:r>
              <a:rPr lang="en-US" dirty="0"/>
              <a:t>Achievable rate and quantum capacity</a:t>
            </a:r>
          </a:p>
        </p:txBody>
      </p:sp>
      <p:pic>
        <p:nvPicPr>
          <p:cNvPr id="9" name="Picture 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A rate $R \geq 0$ is \emph{achievable} for quantum communication over $\mc N^{A\to B}$ if for any $n \geq 1$, there exist $m_n \geq 1$, $\varepsilon_n \geq 0$, and an $(n,m_n,\varepsilon_n)$-coding scheme such that:&#10;    \[&#10;      \lim_{n \to \infty} \frac{m_n}{n} = R, \quad \text{and} \quad \lim_{n \to \infty} \varepsilon_n = 0.&#10;    \]&#10;&#10;&#10;\end{document}" title="IguanaTex Bitmap Display">
            <a:extLst>
              <a:ext uri="{FF2B5EF4-FFF2-40B4-BE49-F238E27FC236}">
                <a16:creationId xmlns:a16="http://schemas.microsoft.com/office/drawing/2014/main" id="{5DC498FF-2C77-C640-CCCD-09E237F738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28" y="1109775"/>
            <a:ext cx="10897143" cy="163047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66200F1-CA67-EB83-6241-326FCC6245E1}"/>
              </a:ext>
            </a:extLst>
          </p:cNvPr>
          <p:cNvSpPr/>
          <p:nvPr/>
        </p:nvSpPr>
        <p:spPr>
          <a:xfrm>
            <a:off x="56566" y="3034788"/>
            <a:ext cx="12078868" cy="12037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  <a:p>
            <a:pPr algn="ctr"/>
            <a:r>
              <a:rPr lang="en-US" sz="3200" dirty="0"/>
              <a:t>The quantum capacity of a channel is the supremum of all achievable rates for quantum communication over  this channel. 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27B595C-A64D-1830-9DA4-95A09A16E97F}"/>
              </a:ext>
            </a:extLst>
          </p:cNvPr>
          <p:cNvSpPr/>
          <p:nvPr/>
        </p:nvSpPr>
        <p:spPr>
          <a:xfrm>
            <a:off x="56565" y="4754879"/>
            <a:ext cx="12078867" cy="16549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It represents the </a:t>
            </a:r>
            <a:r>
              <a:rPr lang="en-US" sz="3200" b="1" dirty="0">
                <a:solidFill>
                  <a:schemeClr val="bg1"/>
                </a:solidFill>
              </a:rPr>
              <a:t>maximum code rate </a:t>
            </a:r>
            <a:r>
              <a:rPr lang="en-US" sz="3200" dirty="0">
                <a:solidFill>
                  <a:schemeClr val="bg1"/>
                </a:solidFill>
              </a:rPr>
              <a:t>of reliable quantum communication (approximate quantum error correction), considering </a:t>
            </a:r>
            <a:r>
              <a:rPr lang="en-US" sz="3200" dirty="0" err="1">
                <a:solidFill>
                  <a:schemeClr val="bg1"/>
                </a:solidFill>
              </a:rPr>
              <a:t>i.i.d.</a:t>
            </a:r>
            <a:r>
              <a:rPr lang="en-US" sz="3200" dirty="0">
                <a:solidFill>
                  <a:schemeClr val="bg1"/>
                </a:solidFill>
              </a:rPr>
              <a:t> noise and arbitrary uses of the channel.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57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96E53-A5A5-5B6F-F2A6-98E195A4E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62" y="0"/>
            <a:ext cx="10515600" cy="1325563"/>
          </a:xfrm>
        </p:spPr>
        <p:txBody>
          <a:bodyPr/>
          <a:lstStyle/>
          <a:p>
            <a:r>
              <a:rPr lang="en-US" dirty="0"/>
              <a:t>Evaluation of quantum capacity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EDF72-0B46-9BFB-F8BF-225264070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966" y="1006830"/>
            <a:ext cx="11802034" cy="4527624"/>
          </a:xfrm>
        </p:spPr>
        <p:txBody>
          <a:bodyPr>
            <a:normAutofit/>
          </a:bodyPr>
          <a:lstStyle/>
          <a:p>
            <a:r>
              <a:rPr lang="en-US" dirty="0"/>
              <a:t>A quantum channel arises from sharing quantum information with the environment, which is subsequently lost by tracing out.</a:t>
            </a:r>
          </a:p>
          <a:p>
            <a:r>
              <a:rPr lang="en-US" dirty="0"/>
              <a:t>An isometry from Alice to the joint system of Bob and Eve generates a pair of quantum channels (they are complementary to each other) 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Coherent information:  “Advantage” of Bob over Eve:</a:t>
            </a:r>
          </a:p>
          <a:p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A2E2015-7E16-B86F-4870-4E937756A745}"/>
              </a:ext>
            </a:extLst>
          </p:cNvPr>
          <p:cNvSpPr/>
          <p:nvPr/>
        </p:nvSpPr>
        <p:spPr>
          <a:xfrm>
            <a:off x="6380181" y="3429000"/>
            <a:ext cx="838200" cy="45451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Alice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DB8D129-1B26-136B-C3C6-52B8EC7CF30C}"/>
              </a:ext>
            </a:extLst>
          </p:cNvPr>
          <p:cNvSpPr/>
          <p:nvPr/>
        </p:nvSpPr>
        <p:spPr>
          <a:xfrm>
            <a:off x="7589757" y="2852020"/>
            <a:ext cx="1056372" cy="5769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Bob</a:t>
            </a:r>
          </a:p>
        </p:txBody>
      </p:sp>
      <p:pic>
        <p:nvPicPr>
          <p:cNvPr id="7" name="Graphic 6" descr="Garbage outline">
            <a:extLst>
              <a:ext uri="{FF2B5EF4-FFF2-40B4-BE49-F238E27FC236}">
                <a16:creationId xmlns:a16="http://schemas.microsoft.com/office/drawing/2014/main" id="{E29504BF-AF07-5F5B-F0ED-AB300F3E37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54708" y="3784435"/>
            <a:ext cx="673249" cy="673249"/>
          </a:xfrm>
          <a:prstGeom prst="rect">
            <a:avLst/>
          </a:prstGeom>
        </p:spPr>
      </p:pic>
      <p:pic>
        <p:nvPicPr>
          <p:cNvPr id="11" name="Picture 1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        &amp; \mc N(\rho) = \Tr_{E}(U_{\mc N} \rho U_{\mc N}^{\dag}), \\        &amp; \mc N^c(\rho) = \Tr_{B}(U_{\mc N} \rho U_{\mc N}^{\dag}).    \end{align*}&#10;&#10;&#10;&#10;\end{document}" title="IguanaTex Bitmap Display">
            <a:extLst>
              <a:ext uri="{FF2B5EF4-FFF2-40B4-BE49-F238E27FC236}">
                <a16:creationId xmlns:a16="http://schemas.microsoft.com/office/drawing/2014/main" id="{8D741D70-B434-04D4-3C21-21024FBE5A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31" y="3001823"/>
            <a:ext cx="3622400" cy="1077333"/>
          </a:xfrm>
          <a:prstGeom prst="rect">
            <a:avLst/>
          </a:prstGeom>
        </p:spPr>
      </p:pic>
      <p:pic>
        <p:nvPicPr>
          <p:cNvPr id="15" name="Picture 1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         I_c(\rho_A, \mc N) = S(\mc N(\rho)) - S(\mc N^c(\rho)) = S(B)-S(E).     \end{align*}&#10;&#10;&#10;\end{document}" title="IguanaTex Bitmap Display">
            <a:extLst>
              <a:ext uri="{FF2B5EF4-FFF2-40B4-BE49-F238E27FC236}">
                <a16:creationId xmlns:a16="http://schemas.microsoft.com/office/drawing/2014/main" id="{F91F018E-80BC-65B3-5055-4C784388EA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39" y="5486370"/>
            <a:ext cx="7724801" cy="364800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4CD2D74-E232-1BD6-D04E-20B6225DC488}"/>
              </a:ext>
            </a:extLst>
          </p:cNvPr>
          <p:cNvCxnSpPr/>
          <p:nvPr/>
        </p:nvCxnSpPr>
        <p:spPr>
          <a:xfrm flipV="1">
            <a:off x="7100047" y="3140510"/>
            <a:ext cx="489710" cy="1943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E0CAC45-33B1-C6BC-01B1-DF5AC659B884}"/>
              </a:ext>
            </a:extLst>
          </p:cNvPr>
          <p:cNvCxnSpPr/>
          <p:nvPr/>
        </p:nvCxnSpPr>
        <p:spPr>
          <a:xfrm>
            <a:off x="7218381" y="3883511"/>
            <a:ext cx="371376" cy="1932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C62A6E6-81CA-8B8F-E3A5-38B206EA606A}"/>
              </a:ext>
            </a:extLst>
          </p:cNvPr>
          <p:cNvSpPr txBox="1"/>
          <p:nvPr/>
        </p:nvSpPr>
        <p:spPr>
          <a:xfrm>
            <a:off x="8283387" y="398015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</a:t>
            </a:r>
          </a:p>
        </p:txBody>
      </p:sp>
      <p:pic>
        <p:nvPicPr>
          <p:cNvPr id="24" name="Picture 2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mc Q^{(1)}(\mc N) = \sup_{\rho_A} I_c(\rho_A,\mc N)$$&#10;&#10;&#10;\end{document}" title="IguanaTex Bitmap Display">
            <a:extLst>
              <a:ext uri="{FF2B5EF4-FFF2-40B4-BE49-F238E27FC236}">
                <a16:creationId xmlns:a16="http://schemas.microsoft.com/office/drawing/2014/main" id="{1F488F7A-373D-20EA-F354-F2F0127FCE2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39" y="6136526"/>
            <a:ext cx="3769600" cy="66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5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096F9-127A-353D-4833-8E82C2437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192" y="2489962"/>
            <a:ext cx="10515600" cy="54105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quantum capacity can be calculated as:</a:t>
            </a:r>
          </a:p>
        </p:txBody>
      </p:sp>
      <p:pic>
        <p:nvPicPr>
          <p:cNvPr id="7" name="Picture 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mc Q(\mc N) = \lim_{n \to \infty} \frac{1}{n}\mc Q^{(1)}(\mc N^{\otimes n})$$&#10;&#10;&#10;\end{document}" title="IguanaTex Bitmap Display">
            <a:extLst>
              <a:ext uri="{FF2B5EF4-FFF2-40B4-BE49-F238E27FC236}">
                <a16:creationId xmlns:a16="http://schemas.microsoft.com/office/drawing/2014/main" id="{7ECA7ADA-764C-1AA4-0CB4-3E79881C07D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184" y="3092325"/>
            <a:ext cx="4059733" cy="723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B377BB-4419-29F6-07B6-EF61B897C20A}"/>
              </a:ext>
            </a:extLst>
          </p:cNvPr>
          <p:cNvSpPr txBox="1"/>
          <p:nvPr/>
        </p:nvSpPr>
        <p:spPr>
          <a:xfrm>
            <a:off x="916192" y="5473005"/>
            <a:ext cx="103596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quantum capacity is the supremum of all achievable rates for </a:t>
            </a:r>
            <a:r>
              <a:rPr lang="en-US" sz="2800" dirty="0">
                <a:solidFill>
                  <a:srgbClr val="FF0000"/>
                </a:solidFill>
              </a:rPr>
              <a:t>entanglement generation </a:t>
            </a:r>
            <a:r>
              <a:rPr lang="en-US" sz="2800" dirty="0"/>
              <a:t>over the channel</a:t>
            </a:r>
          </a:p>
          <a:p>
            <a:endParaRPr lang="en-US" sz="28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0070825-E9AE-D697-4790-074DE0B1ED98}"/>
              </a:ext>
            </a:extLst>
          </p:cNvPr>
          <p:cNvSpPr/>
          <p:nvPr/>
        </p:nvSpPr>
        <p:spPr>
          <a:xfrm>
            <a:off x="916192" y="1093893"/>
            <a:ext cx="9767943" cy="12447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Llyod-Shor-</a:t>
            </a:r>
            <a:r>
              <a:rPr lang="en-US" sz="3200" dirty="0" err="1"/>
              <a:t>Devetak</a:t>
            </a:r>
            <a:r>
              <a:rPr lang="en-US" sz="3200" dirty="0"/>
              <a:t>(LSD) theorem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F3B97EC-CE55-E3BA-09FB-1879964AED65}"/>
              </a:ext>
            </a:extLst>
          </p:cNvPr>
          <p:cNvSpPr/>
          <p:nvPr/>
        </p:nvSpPr>
        <p:spPr>
          <a:xfrm>
            <a:off x="916192" y="4046398"/>
            <a:ext cx="9767943" cy="128420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Hayden-</a:t>
            </a:r>
            <a:r>
              <a:rPr lang="en-US" sz="3200" dirty="0" err="1"/>
              <a:t>Horodecki</a:t>
            </a:r>
            <a:r>
              <a:rPr lang="en-US" sz="3200" dirty="0"/>
              <a:t>-Winter-Yard theorem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1E34EA-95D3-621C-F864-C6D8303C0EAC}"/>
              </a:ext>
            </a:extLst>
          </p:cNvPr>
          <p:cNvSpPr txBox="1"/>
          <p:nvPr/>
        </p:nvSpPr>
        <p:spPr>
          <a:xfrm>
            <a:off x="916192" y="186078"/>
            <a:ext cx="8466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Evaluation of quantum capacity:</a:t>
            </a:r>
          </a:p>
        </p:txBody>
      </p:sp>
    </p:spTree>
    <p:extLst>
      <p:ext uri="{BB962C8B-B14F-4D97-AF65-F5344CB8AC3E}">
        <p14:creationId xmlns:p14="http://schemas.microsoft.com/office/powerpoint/2010/main" val="170880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A5B5B-6C68-0FAE-F5FF-EA65AD290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158" y="0"/>
            <a:ext cx="10515600" cy="1325563"/>
          </a:xfrm>
        </p:spPr>
        <p:txBody>
          <a:bodyPr/>
          <a:lstStyle/>
          <a:p>
            <a:r>
              <a:rPr lang="en-US" dirty="0"/>
              <a:t>Degradable channels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47F91-6F9C-3E39-F81B-2C33FFC8A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158" y="1141412"/>
            <a:ext cx="10515600" cy="3886686"/>
          </a:xfrm>
        </p:spPr>
        <p:txBody>
          <a:bodyPr>
            <a:normAutofit/>
          </a:bodyPr>
          <a:lstStyle/>
          <a:p>
            <a:r>
              <a:rPr lang="en-US" dirty="0"/>
              <a:t>Degradable channel: Bob knows more than Eve.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Anti-degradable channel: Eve knows more than Bob. Quantum capacity is zero by no-cloning.</a:t>
            </a:r>
          </a:p>
          <a:p>
            <a:r>
              <a:rPr lang="en-US" dirty="0"/>
              <a:t>For degradable channels, we have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6105E7-2BB0-6745-EB25-9E47C61E75AB}"/>
              </a:ext>
            </a:extLst>
          </p:cNvPr>
          <p:cNvSpPr txBox="1"/>
          <p:nvPr/>
        </p:nvSpPr>
        <p:spPr>
          <a:xfrm>
            <a:off x="881679" y="5981157"/>
            <a:ext cx="10428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Devetak</a:t>
            </a:r>
            <a:r>
              <a:rPr lang="en-US" dirty="0"/>
              <a:t>, Igor, and Peter W. Shor. "The capacity of a quantum channel for simultaneous transmission of classical and quantum information." </a:t>
            </a:r>
            <a:r>
              <a:rPr lang="en-US" i="1" dirty="0"/>
              <a:t>Communications in Mathematical Physics</a:t>
            </a:r>
            <a:r>
              <a:rPr lang="en-US" dirty="0"/>
              <a:t> 256 (2005): 287-303.</a:t>
            </a:r>
          </a:p>
        </p:txBody>
      </p:sp>
      <p:pic>
        <p:nvPicPr>
          <p:cNvPr id="12" name="Picture 1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noindent there exists a quantum channel $\mc D$ from input $B$ to output $E$, such that $$\mc D \circ\mc N = \mc N^c.$$&#10;&#10;&#10;\end{document}" title="IguanaTex Bitmap Display">
            <a:extLst>
              <a:ext uri="{FF2B5EF4-FFF2-40B4-BE49-F238E27FC236}">
                <a16:creationId xmlns:a16="http://schemas.microsoft.com/office/drawing/2014/main" id="{9D3AE287-08B2-43A6-C133-5B2210878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957" y="1773973"/>
            <a:ext cx="9880001" cy="935238"/>
          </a:xfrm>
          <a:prstGeom prst="rect">
            <a:avLst/>
          </a:prstGeom>
        </p:spPr>
      </p:pic>
      <p:pic>
        <p:nvPicPr>
          <p:cNvPr id="14" name="Picture 1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  &amp; \mc Q(\mc N) = \mc Q^{(1)}(\mc N), \\&#10;  &amp; \mc Q^{(1)}(\mc N \otimes \mc M) = \mc Q^{(1)}(\mc N) + \mc Q^{(1)}(\mc M).&#10;\end{align*}&#10;&#10;&#10;\end{document}" title="IguanaTex Bitmap Display">
            <a:extLst>
              <a:ext uri="{FF2B5EF4-FFF2-40B4-BE49-F238E27FC236}">
                <a16:creationId xmlns:a16="http://schemas.microsoft.com/office/drawing/2014/main" id="{E72E165A-5231-6910-557C-93D75CB964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341" y="4702287"/>
            <a:ext cx="5123809" cy="91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3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5632C-5A13-A9E3-E7A5-629609140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215"/>
            <a:ext cx="10515600" cy="1325563"/>
          </a:xfrm>
        </p:spPr>
        <p:txBody>
          <a:bodyPr/>
          <a:lstStyle/>
          <a:p>
            <a:r>
              <a:rPr lang="en-US" dirty="0"/>
              <a:t>Strong and weak additivity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7EA77-662D-24DC-B00B-EE5C3CBC9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09257"/>
            <a:ext cx="10962939" cy="5409527"/>
          </a:xfrm>
        </p:spPr>
        <p:txBody>
          <a:bodyPr>
            <a:normAutofit/>
          </a:bodyPr>
          <a:lstStyle/>
          <a:p>
            <a:r>
              <a:rPr lang="en-US" dirty="0"/>
              <a:t>Strong and weak additivity: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Main Question for today</a:t>
            </a:r>
            <a:r>
              <a:rPr lang="en-US" dirty="0"/>
              <a:t>: which class of channels has strong and weak additivity properties apart from degradable and anti-degradable channels?</a:t>
            </a:r>
          </a:p>
          <a:p>
            <a:endParaRPr lang="en-US" dirty="0"/>
          </a:p>
        </p:txBody>
      </p:sp>
      <p:pic>
        <p:nvPicPr>
          <p:cNvPr id="10" name="Picture 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noindent $\mc N$ has \textit{weakly additive} coherent information: $\mc Q(\mc N) = \mc Q^{(1)}(\mc N)$    &#10;&#10;&#10;\end{document}" title="IguanaTex Bitmap Display">
            <a:extLst>
              <a:ext uri="{FF2B5EF4-FFF2-40B4-BE49-F238E27FC236}">
                <a16:creationId xmlns:a16="http://schemas.microsoft.com/office/drawing/2014/main" id="{8F160514-260B-4A2E-9C3E-5EA960868A1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173" y="1959839"/>
            <a:ext cx="9683198" cy="405333"/>
          </a:xfrm>
          <a:prstGeom prst="rect">
            <a:avLst/>
          </a:prstGeom>
        </p:spPr>
      </p:pic>
      <p:pic>
        <p:nvPicPr>
          <p:cNvPr id="14" name="Picture 1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noindent $\mc N$ has \textit{strongly additive} coherent information with a subclass &#10;&#10;of quantum channels: $$\mc Q^{(1)}(\mc N \otimes \mc M) = \mc Q^{(1)}(\mc N) + \mc Q^{(1)}(\mc M)$$ for any quantum channel $\mc M$ from that class. &#10;&#10;&#10;&#10;\end{document}" title="IguanaTex Bitmap Display">
            <a:extLst>
              <a:ext uri="{FF2B5EF4-FFF2-40B4-BE49-F238E27FC236}">
                <a16:creationId xmlns:a16="http://schemas.microsoft.com/office/drawing/2014/main" id="{FA570001-756C-A626-44C3-2A1DAAD80B9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173" y="2763414"/>
            <a:ext cx="9467733" cy="232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3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8BE50-9EBC-5B17-4DD4-EEA990262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060"/>
            <a:ext cx="10515600" cy="1325563"/>
          </a:xfrm>
        </p:spPr>
        <p:txBody>
          <a:bodyPr/>
          <a:lstStyle/>
          <a:p>
            <a:r>
              <a:rPr lang="en-US" dirty="0"/>
              <a:t>What is known?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7FEBD-BEF6-B2D4-45C3-12620273C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623"/>
            <a:ext cx="10515600" cy="3918958"/>
          </a:xfrm>
        </p:spPr>
        <p:txBody>
          <a:bodyPr/>
          <a:lstStyle/>
          <a:p>
            <a:r>
              <a:rPr lang="en-US" dirty="0"/>
              <a:t>PPT channels (zero capacity) have weak additive coherent information, but strong additivity with degradable channels fails. This is also called Smith-Yard effect.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There are a few examples of non-degradable and non-anti-degradable channels with weak additive coherent information. </a:t>
            </a:r>
            <a:r>
              <a:rPr lang="en-US" b="1" dirty="0"/>
              <a:t>We claim that these examples are essentially degradable.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D877C0-674E-C805-4AD0-970043BDBB9A}"/>
              </a:ext>
            </a:extLst>
          </p:cNvPr>
          <p:cNvSpPr txBox="1"/>
          <p:nvPr/>
        </p:nvSpPr>
        <p:spPr>
          <a:xfrm>
            <a:off x="838200" y="6125797"/>
            <a:ext cx="11482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Gao, Li, Marius Junge, and Nicholas </a:t>
            </a:r>
            <a:r>
              <a:rPr lang="en-US" sz="1200" dirty="0" err="1"/>
              <a:t>LaRacuente</a:t>
            </a:r>
            <a:r>
              <a:rPr lang="en-US" sz="1200" dirty="0"/>
              <a:t>. "Capacity estimates via comparison with TRO channels." </a:t>
            </a:r>
            <a:r>
              <a:rPr lang="en-US" sz="1200" i="1" dirty="0"/>
              <a:t>Communications in Mathematical Physics</a:t>
            </a:r>
            <a:r>
              <a:rPr lang="en-US" sz="1200" dirty="0"/>
              <a:t> 364 (2018): 83-121.</a:t>
            </a:r>
          </a:p>
          <a:p>
            <a:r>
              <a:rPr lang="en-US" sz="1200" dirty="0"/>
              <a:t>Chessa, Stefano, and Vittorio Giovannetti. "Quantum capacity analysis of multi-level amplitude damping channels." </a:t>
            </a:r>
            <a:r>
              <a:rPr lang="en-US" sz="1200" i="1" dirty="0"/>
              <a:t>Communications Physics</a:t>
            </a:r>
            <a:r>
              <a:rPr lang="en-US" sz="1200" dirty="0"/>
              <a:t> 4.1 (2021): 22.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310FE-A4D8-D7A5-6F99-6D24FEE690A6}"/>
              </a:ext>
            </a:extLst>
          </p:cNvPr>
          <p:cNvSpPr txBox="1"/>
          <p:nvPr/>
        </p:nvSpPr>
        <p:spPr>
          <a:xfrm>
            <a:off x="838200" y="5603800"/>
            <a:ext cx="11573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Smith, Graeme, and Jon Yard. "Quantum communication with zero-capacity channels." </a:t>
            </a:r>
            <a:r>
              <a:rPr lang="en-US" sz="1200" i="1" dirty="0"/>
              <a:t>Science</a:t>
            </a:r>
            <a:r>
              <a:rPr lang="en-US" sz="1200" dirty="0"/>
              <a:t> 321.5897 (2008): 1812-1815.</a:t>
            </a:r>
          </a:p>
        </p:txBody>
      </p:sp>
    </p:spTree>
    <p:extLst>
      <p:ext uri="{BB962C8B-B14F-4D97-AF65-F5344CB8AC3E}">
        <p14:creationId xmlns:p14="http://schemas.microsoft.com/office/powerpoint/2010/main" val="280761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09BBE-3D67-8C5B-5522-179F34DE7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91B55-1858-2C09-7164-57AE488B0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060"/>
            <a:ext cx="10515600" cy="1325563"/>
          </a:xfrm>
        </p:spPr>
        <p:txBody>
          <a:bodyPr/>
          <a:lstStyle/>
          <a:p>
            <a:r>
              <a:rPr lang="en-US" dirty="0"/>
              <a:t>What is known?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4162A-299A-F970-C9ED-EF7CDE65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623"/>
            <a:ext cx="10515600" cy="3918958"/>
          </a:xfrm>
        </p:spPr>
        <p:txBody>
          <a:bodyPr/>
          <a:lstStyle/>
          <a:p>
            <a:r>
              <a:rPr lang="en-US" dirty="0"/>
              <a:t>There are channels with conjectured weak additivity, while strong additivity with degradable channels fails. Rigorous proof of weak additivity is based on spin alignment conjecture.</a:t>
            </a:r>
          </a:p>
          <a:p>
            <a:endParaRPr lang="en-US" dirty="0"/>
          </a:p>
          <a:p>
            <a:r>
              <a:rPr lang="en-US" dirty="0"/>
              <a:t>Weaker notion of degradability implies certain additivity property. Rigorous proof of explicit examples is yet to be given.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AF3115-D871-AB9D-12CD-FE8D72C61755}"/>
              </a:ext>
            </a:extLst>
          </p:cNvPr>
          <p:cNvSpPr txBox="1"/>
          <p:nvPr/>
        </p:nvSpPr>
        <p:spPr>
          <a:xfrm>
            <a:off x="618051" y="5387377"/>
            <a:ext cx="11573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Leditzky, Felix, et al. "Generic </a:t>
            </a:r>
            <a:r>
              <a:rPr lang="en-US" dirty="0" err="1"/>
              <a:t>nonadditivity</a:t>
            </a:r>
            <a:r>
              <a:rPr lang="en-US" dirty="0"/>
              <a:t> of quantum capacity in simple channels." Physical review letters 130.20 (2023): 200801.</a:t>
            </a:r>
          </a:p>
        </p:txBody>
      </p:sp>
    </p:spTree>
    <p:extLst>
      <p:ext uri="{BB962C8B-B14F-4D97-AF65-F5344CB8AC3E}">
        <p14:creationId xmlns:p14="http://schemas.microsoft.com/office/powerpoint/2010/main" val="337533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34.4207"/>
  <p:tag name="ORIGINALWIDTH" val="2254.21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         \item An encoding $\mc E: \mb B((\mb C^2)^{\otimes m}) \to \mb B(A^{\otimes n})$;&#10;          \item A decoding $\mc D: \mb B(B^{\otimes n}) \to \mb B((\mb C^2)^{\otimes m})$;&#10;    \item $\| id_2^{\otimes m} - \mc D \circ \mc N^{\otimes n} \circ \mc E \|_{\diamond} \leq \varepsilon $.&#10;        \end{itemize}&#10;&#10;\end{document}"/>
  <p:tag name="IGUANATEXSIZE" val="28"/>
  <p:tag name="IGUANATEXCURSOR" val="82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18.8976"/>
  <p:tag name="ORIGINALWIDTH" val="3328.08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noindent $\mc N$ has \textit{strongly additive} coherent information with a subclass &#10;&#10;of quantum channels: $$\mc Q^{(1)}(\mc N \otimes \mc M) = \mc Q^{(1)}(\mc N) + \mc Q^{(1)}(\mc M)$$ for any quantum channel $\mc M$ from that class. &#10;&#10;&#10;&#10;\end{document}"/>
  <p:tag name="IGUANATEXSIZE" val="28"/>
  <p:tag name="IGUANATEXCURSOR" val="70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43.907"/>
  <p:tag name="ORIGINALWIDTH" val="4097.48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    &#10;\item $\mc N$ can be simulated by $\widehat{\mc N}$, i.e., there exist quantum channels $\mc E$ and $\mc D$ such that\begin{equation}&#10; \mc D \circ \widehat{\mc N} \circ \mc E = \mc N.\end{equation}    &#10;\item $\mc Q^{(1)}(\widehat{\mc N})\le \mc Q^{(1)}(\mc N)$.\end{itemize}&#10;&#10;&#10;\end{document}"/>
  <p:tag name="IGUANATEXSIZE" val="25"/>
  <p:tag name="IGUANATEXCURSOR" val="80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94.4132"/>
  <p:tag name="ORIGINALWIDTH" val="4036.74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itemize}    \item If $\mc Q(\widehat{\mc N}) = \mc Q^{(1)}(\widehat{\mc N})$, then $\mc Q(\mc N) = \mc Q^{(1)}(\mc N)$.    \item If $\mc Q^{(1)}(\widehat{\mc N} \otimes \mc M) = \mc Q^{(1)}(\widehat{\mc N}) + \mc Q^{(1)}(\mc M)$ for some other channel $\mc M$, then     \begin{equation*}        \mc Q^{(1)}(\mc N \otimes \mc M) = \mc Q^{(1)}(\mc N) + \mc Q^{(1)}(\mc M).    \end{equation*}\end{itemize}&#10;&#10;&#10;\end{document}"/>
  <p:tag name="IGUANATEXSIZE" val="25"/>
  <p:tag name="IGUANATEXCURSOR" val="91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98.4252"/>
  <p:tag name="ORIGINALWIDTH" val="3599.5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&#10;\Phi_{\alpha}\begin{pmatrix}&#10;            a_{00} &amp; a_{01} &amp; a_{02} &amp; a_{03} \\&#10;            a_{10} &amp; a_{11} &amp; a_{12} &amp; a_{13} \\&#10;            a_{20} &amp; a_{21} &amp; a_{22} &amp; a_{23} \\&#10;            a_{30} &amp; a_{31} &amp; a_{32} &amp; a_{33} &#10;        \end{pmatrix}  = \begin{pmatrix}&#10;            a_{00} + a_{11} &amp; \alpha a_{02} &amp; \alpha a_{13} \\&#10;            \alpha a_{20} &amp; a_{22} &amp; 0 \\&#10;            \alpha a_{31} &amp; 0 &amp; a_{33} &#10;        \end{pmatrix},\quad |\alpha| \le 1&#10;$$&#10;&#10;\end{document}"/>
  <p:tag name="IGUANATEXSIZE" val="20"/>
  <p:tag name="IGUANATEXCURSOR" val="97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30.6712"/>
  <p:tag name="ORIGINALWIDTH" val="3591.30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   &amp; \mc A_{\gamma_0,\gamma_1}\begin{pmatrix}&#10;            a_{00} &amp; a_{01} &amp; a_{02} \\&#10;            a_{10} &amp; a_{11} &amp; a_{12} \\&#10;            a_{20} &amp; a_{21} &amp; a_{22} &#10;        \end{pmatrix}  = \begin{pmatrix}&#10;            a_{00}+\gamma_0 a_{22} &amp; a_{01} &amp; \sqrt{\gamma_2}a_{02} \\&#10;            a_{10} &amp; a_{11}+ \gamma_1 a_{22} &amp; \sqrt{\gamma_2} a_{12} \\&#10;            \sqrt{\gamma_2}a_{20} &amp; \sqrt{\gamma_2}a_{21} &amp; \gamma_2 a_{22} &#10;        \end{pmatrix},\\ &amp; \gamma_2:= 1-\gamma_0 - \gamma_1,\ 0\le \gamma_0,\gamma_1 \le \gamma_0+\gamma_1 \le 1&#10;\end{align*}&#10;&#10;&#10;\end{document}"/>
  <p:tag name="IGUANATEXSIZE" val="20"/>
  <p:tag name="IGUANATEXCURSOR" val="72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10.1987"/>
  <p:tag name="ORIGINALWIDTH" val="4296.21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For certain $p$ large enough but small than 1,  \(\Psi_{p,\mathcal{N},\mathcal{M}}\) can be \emph{completely informationally degradable},   \emph{completely less noisy}, etc.,   even though it is \emph{not} degradable for any $p&lt;1$.&#10;&#10;&#10;&#10;\end{document}"/>
  <p:tag name="IGUANATEXSIZE" val="20"/>
  <p:tag name="IGUANATEXCURSOR" val="52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4.3944"/>
  <p:tag name="ORIGINALWIDTH" val="3205.09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Psi_{p,\mathcal{N},\mathcal{M}}   := p\, \ketbra{0}{0} \otimes \mathcal{N}      + (1-p)\,\ketbra{1}{1}\otimes \mathcal{M}^c,$$&#10;&#10;where\begin{itemize}  \item $\mathcal{N}$ = degradable channel,  \item $\mathcal{M}$ = degradable $\implies \mathcal{M}^c$ = anti-degradable.\end{itemize} &#10;&#10;&#10;\end{document}"/>
  <p:tag name="IGUANATEXSIZE" val="28"/>
  <p:tag name="IGUANATEXCURSOR" val="80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16.9479"/>
  <p:tag name="ORIGINALWIDTH" val="4288.71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 Let $\{x_M\}$ be a fixed probability measure, where $M \subseteq \{1,\dots,n\}$. The goal is to minimze the von Neuman entropy of $\kappa = \sum_{M} x_M\omega_{M} \otimes \sigma^{\otimes M^c}$, where $\omega_M$ are unknown states and $\sigma$ is a fixed qudit state. &#10;&#10;&#10;\end{document}"/>
  <p:tag name="IGUANATEXSIZE" val="25"/>
  <p:tag name="IGUANATEXCURSOR" val="78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5.9093"/>
  <p:tag name="ORIGINALWIDTH" val="3869.51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&amp; \min \{ S(\kappa): \kappa =  \sum_{M \subseteq \{1,2,\cdots, n\}} x_M \; \omega_{M} \otimes \sigma^{\otimes M^c},\quad  \omega_{M}  \geq 0, \quad \mathrm{Tr}(\omega_{M})= 1) \} \\&#10;&amp; =  S\left( \sum_{M} x_M \ketbra{e_{k_0}}{e_{k_0}}^{\otimes M} \otimes \sigma^{\otimes M^c}\right).&#10;\end{align*}&#10;&#10;&#10;\end{document}"/>
  <p:tag name="IGUANATEXSIZE" val="25"/>
  <p:tag name="IGUANATEXCURSOR" val="8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9843"/>
  <p:tag name="ORIGINALWIDTH" val="4081.7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Here $\ket{e_{k_0}}$ is the eigenvector corresponding to the maximal eigenvalue of $\sigma$.&#10;&#10;&#10;\end{document}"/>
  <p:tag name="IGUANATEXSIZE" val="25"/>
  <p:tag name="IGUANATEXCURSOR" val="61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41.9197"/>
  <p:tag name="ORIGINALWIDTH" val="4290.21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A rate $R \geq 0$ is \emph{achievable} for quantum communication over $\mc N^{A\to B}$ if for any $n \geq 1$, there exist $m_n \geq 1$, $\varepsilon_n \geq 0$, and an $(n,m_n,\varepsilon_n)$-coding scheme such that:&#10;    \[&#10;      \lim_{n \to \infty} \frac{m_n}{n} = R, \quad \text{and} \quad \lim_{n \to \infty} \varepsilon_n = 0.&#10;    \]&#10;&#10;&#10;\end{document}"/>
  <p:tag name="IGUANATEXSIZE" val="25"/>
  <p:tag name="IGUANATEXCURSOR" val="69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78.7027"/>
  <p:tag name="ORIGINALWIDTH" val="1273.34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        &amp; \mc N(\rho) = \Tr_{E}(U_{\mc N} \rho U_{\mc N}^{\dag}), \\        &amp; \mc N^c(\rho) = \Tr_{B}(U_{\mc N} \rho U_{\mc N}^{\dag}).    \end{align*}&#10;&#10;&#10;&#10;\end{document}"/>
  <p:tag name="IGUANATEXSIZE" val="28"/>
  <p:tag name="IGUANATEXCURSOR" val="52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8.2339"/>
  <p:tag name="ORIGINALWIDTH" val="2715.4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         I_c(\rho_A, \mc N) = S(\mc N(\rho)) - S(\mc N^c(\rho)) = S(B)-S(E).     \end{align*}&#10;&#10;&#10;\end{document}"/>
  <p:tag name="IGUANATEXSIZE" val="28"/>
  <p:tag name="IGUANATEXCURSOR" val="59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35.4706"/>
  <p:tag name="ORIGINALWIDTH" val="1325.08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mc Q^{(1)}(\mc N) = \sup_{\rho_A} I_c(\rho_A,\mc N)$$&#10;&#10;&#10;\end{document}"/>
  <p:tag name="IGUANATEXSIZE" val="28"/>
  <p:tag name="IGUANATEXCURSOR" val="57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4.2182"/>
  <p:tag name="ORIGINALWIDTH" val="1427.07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mc Q(\mc N) = \lim_{n \to \infty} \frac{1}{n}\mc Q^{(1)}(\mc N^{\otimes n})$$&#10;&#10;&#10;\end{document}"/>
  <p:tag name="IGUANATEXSIZE" val="28"/>
  <p:tag name="IGUANATEXCURSOR" val="59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8.2039"/>
  <p:tag name="ORIGINALWIDTH" val="3889.76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noindent there exists a quantum channel $\mc D$ from input $B$ to output $E$, such that $$\mc D \circ\mc N = \mc N^c.$$&#10;&#10;&#10;\end{document}"/>
  <p:tag name="IGUANATEXSIZE" val="25"/>
  <p:tag name="IGUANATEXCURSOR" val="63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1.4548"/>
  <p:tag name="ORIGINALWIDTH" val="2017.24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  &amp; \mc Q(\mc N) = \mc Q^{(1)}(\mc N), \\&#10;  &amp; \mc Q^{(1)}(\mc N \otimes \mc M) = \mc Q^{(1)}(\mc N) + \mc Q^{(1)}(\mc M).&#10;\end{align*}&#10;&#10;&#10;\end{document}"/>
  <p:tag name="IGUANATEXSIZE" val="25"/>
  <p:tag name="IGUANATEXCURSOR" val="65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2.4822"/>
  <p:tag name="ORIGINALWIDTH" val="3403.82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noindent $\mc N$ has \textit{weakly additive} coherent information: $\mc Q(\mc N) = \mc Q^{(1)}(\mc N)$    &#10;&#10;&#10;\end{document}"/>
  <p:tag name="IGUANATEXSIZE" val="28"/>
  <p:tag name="IGUANATEXCURSOR" val="63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d5c4643-ecf6-4629-98b7-f333fa4e5e2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370CA049B49943A53D4FA063D52A03" ma:contentTypeVersion="11" ma:contentTypeDescription="Create a new document." ma:contentTypeScope="" ma:versionID="8e16c996b4ae524726c9e07c4305f753">
  <xsd:schema xmlns:xsd="http://www.w3.org/2001/XMLSchema" xmlns:xs="http://www.w3.org/2001/XMLSchema" xmlns:p="http://schemas.microsoft.com/office/2006/metadata/properties" xmlns:ns3="fd5c4643-ecf6-4629-98b7-f333fa4e5e27" targetNamespace="http://schemas.microsoft.com/office/2006/metadata/properties" ma:root="true" ma:fieldsID="c681e124d1983809af60c76ba7cb0896" ns3:_="">
    <xsd:import namespace="fd5c4643-ecf6-4629-98b7-f333fa4e5e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5c4643-ecf6-4629-98b7-f333fa4e5e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2915E8-3148-477B-9278-77CB7DCE8C22}">
  <ds:schemaRefs>
    <ds:schemaRef ds:uri="http://schemas.openxmlformats.org/package/2006/metadata/core-properties"/>
    <ds:schemaRef ds:uri="http://purl.org/dc/terms/"/>
    <ds:schemaRef ds:uri="http://schemas.microsoft.com/office/2006/metadata/properties"/>
    <ds:schemaRef ds:uri="fd5c4643-ecf6-4629-98b7-f333fa4e5e27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774E6A4-EE21-4F01-9A57-6C2F2642B8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E97E73-28F3-4E79-9FFD-74E0BDE65A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5c4643-ecf6-4629-98b7-f333fa4e5e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9ee03e0-b78c-4998-8bf4-79b266b85105}" enabled="1" method="Standard" siteId="{723a5a87-f39a-4a22-9247-3fc240c0139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789</Words>
  <Application>Microsoft Office PowerPoint</Application>
  <PresentationFormat>Widescreen</PresentationFormat>
  <Paragraphs>86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Cambria Math</vt:lpstr>
      <vt:lpstr>Office Theme</vt:lpstr>
      <vt:lpstr>Additivity of quantum capacities in simple non-degradable quantum channels</vt:lpstr>
      <vt:lpstr>PowerPoint Presentation</vt:lpstr>
      <vt:lpstr>Achievable rate and quantum capacity</vt:lpstr>
      <vt:lpstr>Evaluation of quantum capacity</vt:lpstr>
      <vt:lpstr>PowerPoint Presentation</vt:lpstr>
      <vt:lpstr>Degradable channels</vt:lpstr>
      <vt:lpstr>Strong and weak additivity problems</vt:lpstr>
      <vt:lpstr>What is known?</vt:lpstr>
      <vt:lpstr>What is known?</vt:lpstr>
      <vt:lpstr>“Trivial” class of non-degradable channel with additivity property.</vt:lpstr>
      <vt:lpstr>Examples</vt:lpstr>
      <vt:lpstr>“Non-trivial” class of non-degradable channels with additivity property</vt:lpstr>
      <vt:lpstr>Typical example: Flagged mixtures of degradable  and anti-degradable channels</vt:lpstr>
      <vt:lpstr>PowerPoint Presentation</vt:lpstr>
      <vt:lpstr>PowerPoint Presentation</vt:lpstr>
      <vt:lpstr>Conclusion</vt:lpstr>
      <vt:lpstr>Thank you for listening!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Peixue Wu</dc:creator>
  <cp:lastModifiedBy>Peixue Wu</cp:lastModifiedBy>
  <cp:revision>2</cp:revision>
  <dcterms:created xsi:type="dcterms:W3CDTF">2025-06-21T15:25:00Z</dcterms:created>
  <dcterms:modified xsi:type="dcterms:W3CDTF">2026-06-27T00:47:11Z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0x010100E4370CA049B49943A53D4FA063D52A03</vt:lpwstr>
  </property>
</Properties>
</file>